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1" autoAdjust="0"/>
    <p:restoredTop sz="94660"/>
  </p:normalViewPr>
  <p:slideViewPr>
    <p:cSldViewPr snapToGrid="0">
      <p:cViewPr varScale="1">
        <p:scale>
          <a:sx n="68" d="100"/>
          <a:sy n="68" d="100"/>
        </p:scale>
        <p:origin x="966"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ADCA67-DD17-F2A3-BE0A-8558E3CA34D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712343F-7526-C1B9-639F-4A28CF4029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C52FF5C-77D2-06C0-9546-03265791BDF5}"/>
              </a:ext>
            </a:extLst>
          </p:cNvPr>
          <p:cNvSpPr>
            <a:spLocks noGrp="1"/>
          </p:cNvSpPr>
          <p:nvPr>
            <p:ph type="dt" sz="half" idx="10"/>
          </p:nvPr>
        </p:nvSpPr>
        <p:spPr/>
        <p:txBody>
          <a:bodyPr/>
          <a:lstStyle/>
          <a:p>
            <a:fld id="{D5128BB4-881A-458B-BE14-D705BFC9C8CB}" type="datetimeFigureOut">
              <a:rPr lang="cs-CZ" smtClean="0"/>
              <a:t>19.10.2024</a:t>
            </a:fld>
            <a:endParaRPr lang="cs-CZ"/>
          </a:p>
        </p:txBody>
      </p:sp>
      <p:sp>
        <p:nvSpPr>
          <p:cNvPr id="5" name="Zástupný symbol pro zápatí 4">
            <a:extLst>
              <a:ext uri="{FF2B5EF4-FFF2-40B4-BE49-F238E27FC236}">
                <a16:creationId xmlns:a16="http://schemas.microsoft.com/office/drawing/2014/main" id="{4EB9D408-D7D1-9B21-D219-AA3600C3E72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4F15821-A9D8-3B0B-115D-D7FB51B85849}"/>
              </a:ext>
            </a:extLst>
          </p:cNvPr>
          <p:cNvSpPr>
            <a:spLocks noGrp="1"/>
          </p:cNvSpPr>
          <p:nvPr>
            <p:ph type="sldNum" sz="quarter" idx="12"/>
          </p:nvPr>
        </p:nvSpPr>
        <p:spPr/>
        <p:txBody>
          <a:bodyPr/>
          <a:lstStyle/>
          <a:p>
            <a:fld id="{C9752A69-1F0D-4E40-88D5-FCBDEFDC1E83}" type="slidenum">
              <a:rPr lang="cs-CZ" smtClean="0"/>
              <a:t>‹#›</a:t>
            </a:fld>
            <a:endParaRPr lang="cs-CZ"/>
          </a:p>
        </p:txBody>
      </p:sp>
    </p:spTree>
    <p:extLst>
      <p:ext uri="{BB962C8B-B14F-4D97-AF65-F5344CB8AC3E}">
        <p14:creationId xmlns:p14="http://schemas.microsoft.com/office/powerpoint/2010/main" val="4115141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7E1FF6-F4B6-EA6B-294F-D4F13926A13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13EFAAA-5007-A986-2E0E-77AC4262ED5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2FD0B58-7F56-7593-4762-AA963F9B79B0}"/>
              </a:ext>
            </a:extLst>
          </p:cNvPr>
          <p:cNvSpPr>
            <a:spLocks noGrp="1"/>
          </p:cNvSpPr>
          <p:nvPr>
            <p:ph type="dt" sz="half" idx="10"/>
          </p:nvPr>
        </p:nvSpPr>
        <p:spPr/>
        <p:txBody>
          <a:bodyPr/>
          <a:lstStyle/>
          <a:p>
            <a:fld id="{D5128BB4-881A-458B-BE14-D705BFC9C8CB}" type="datetimeFigureOut">
              <a:rPr lang="cs-CZ" smtClean="0"/>
              <a:t>19.10.2024</a:t>
            </a:fld>
            <a:endParaRPr lang="cs-CZ"/>
          </a:p>
        </p:txBody>
      </p:sp>
      <p:sp>
        <p:nvSpPr>
          <p:cNvPr id="5" name="Zástupný symbol pro zápatí 4">
            <a:extLst>
              <a:ext uri="{FF2B5EF4-FFF2-40B4-BE49-F238E27FC236}">
                <a16:creationId xmlns:a16="http://schemas.microsoft.com/office/drawing/2014/main" id="{FE4795EE-A254-6588-6312-8EF92D5BBDD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61A6717-F6CB-1B20-0553-A8E798C84CEC}"/>
              </a:ext>
            </a:extLst>
          </p:cNvPr>
          <p:cNvSpPr>
            <a:spLocks noGrp="1"/>
          </p:cNvSpPr>
          <p:nvPr>
            <p:ph type="sldNum" sz="quarter" idx="12"/>
          </p:nvPr>
        </p:nvSpPr>
        <p:spPr/>
        <p:txBody>
          <a:bodyPr/>
          <a:lstStyle/>
          <a:p>
            <a:fld id="{C9752A69-1F0D-4E40-88D5-FCBDEFDC1E83}" type="slidenum">
              <a:rPr lang="cs-CZ" smtClean="0"/>
              <a:t>‹#›</a:t>
            </a:fld>
            <a:endParaRPr lang="cs-CZ"/>
          </a:p>
        </p:txBody>
      </p:sp>
    </p:spTree>
    <p:extLst>
      <p:ext uri="{BB962C8B-B14F-4D97-AF65-F5344CB8AC3E}">
        <p14:creationId xmlns:p14="http://schemas.microsoft.com/office/powerpoint/2010/main" val="2185819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186FEB6-C1C1-3B32-1F86-2B20D9EE8DF1}"/>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7F056E55-0134-652A-F106-1EBD8F512139}"/>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51DBB2C-A976-D54C-FB55-593BD1F3DDAF}"/>
              </a:ext>
            </a:extLst>
          </p:cNvPr>
          <p:cNvSpPr>
            <a:spLocks noGrp="1"/>
          </p:cNvSpPr>
          <p:nvPr>
            <p:ph type="dt" sz="half" idx="10"/>
          </p:nvPr>
        </p:nvSpPr>
        <p:spPr/>
        <p:txBody>
          <a:bodyPr/>
          <a:lstStyle/>
          <a:p>
            <a:fld id="{D5128BB4-881A-458B-BE14-D705BFC9C8CB}" type="datetimeFigureOut">
              <a:rPr lang="cs-CZ" smtClean="0"/>
              <a:t>19.10.2024</a:t>
            </a:fld>
            <a:endParaRPr lang="cs-CZ"/>
          </a:p>
        </p:txBody>
      </p:sp>
      <p:sp>
        <p:nvSpPr>
          <p:cNvPr id="5" name="Zástupný symbol pro zápatí 4">
            <a:extLst>
              <a:ext uri="{FF2B5EF4-FFF2-40B4-BE49-F238E27FC236}">
                <a16:creationId xmlns:a16="http://schemas.microsoft.com/office/drawing/2014/main" id="{ADF1D95E-68B9-1CE7-521A-D1D6C500C2D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B67F927-A826-2141-E495-0E719AA4659A}"/>
              </a:ext>
            </a:extLst>
          </p:cNvPr>
          <p:cNvSpPr>
            <a:spLocks noGrp="1"/>
          </p:cNvSpPr>
          <p:nvPr>
            <p:ph type="sldNum" sz="quarter" idx="12"/>
          </p:nvPr>
        </p:nvSpPr>
        <p:spPr/>
        <p:txBody>
          <a:bodyPr/>
          <a:lstStyle/>
          <a:p>
            <a:fld id="{C9752A69-1F0D-4E40-88D5-FCBDEFDC1E83}" type="slidenum">
              <a:rPr lang="cs-CZ" smtClean="0"/>
              <a:t>‹#›</a:t>
            </a:fld>
            <a:endParaRPr lang="cs-CZ"/>
          </a:p>
        </p:txBody>
      </p:sp>
    </p:spTree>
    <p:extLst>
      <p:ext uri="{BB962C8B-B14F-4D97-AF65-F5344CB8AC3E}">
        <p14:creationId xmlns:p14="http://schemas.microsoft.com/office/powerpoint/2010/main" val="893282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2CD09C-270C-5DE6-30A2-7544E4F3289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E5FC1BD5-7C6A-1C46-8E6F-CF3AC7BF984C}"/>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46AE742-9473-8571-2700-A4825008605B}"/>
              </a:ext>
            </a:extLst>
          </p:cNvPr>
          <p:cNvSpPr>
            <a:spLocks noGrp="1"/>
          </p:cNvSpPr>
          <p:nvPr>
            <p:ph type="dt" sz="half" idx="10"/>
          </p:nvPr>
        </p:nvSpPr>
        <p:spPr/>
        <p:txBody>
          <a:bodyPr/>
          <a:lstStyle/>
          <a:p>
            <a:fld id="{D5128BB4-881A-458B-BE14-D705BFC9C8CB}" type="datetimeFigureOut">
              <a:rPr lang="cs-CZ" smtClean="0"/>
              <a:t>19.10.2024</a:t>
            </a:fld>
            <a:endParaRPr lang="cs-CZ"/>
          </a:p>
        </p:txBody>
      </p:sp>
      <p:sp>
        <p:nvSpPr>
          <p:cNvPr id="5" name="Zástupný symbol pro zápatí 4">
            <a:extLst>
              <a:ext uri="{FF2B5EF4-FFF2-40B4-BE49-F238E27FC236}">
                <a16:creationId xmlns:a16="http://schemas.microsoft.com/office/drawing/2014/main" id="{F2340768-A694-4B5C-C85C-705C7763525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494EE7E-7E06-0D23-19E6-C419113D80F8}"/>
              </a:ext>
            </a:extLst>
          </p:cNvPr>
          <p:cNvSpPr>
            <a:spLocks noGrp="1"/>
          </p:cNvSpPr>
          <p:nvPr>
            <p:ph type="sldNum" sz="quarter" idx="12"/>
          </p:nvPr>
        </p:nvSpPr>
        <p:spPr/>
        <p:txBody>
          <a:bodyPr/>
          <a:lstStyle/>
          <a:p>
            <a:fld id="{C9752A69-1F0D-4E40-88D5-FCBDEFDC1E83}" type="slidenum">
              <a:rPr lang="cs-CZ" smtClean="0"/>
              <a:t>‹#›</a:t>
            </a:fld>
            <a:endParaRPr lang="cs-CZ"/>
          </a:p>
        </p:txBody>
      </p:sp>
    </p:spTree>
    <p:extLst>
      <p:ext uri="{BB962C8B-B14F-4D97-AF65-F5344CB8AC3E}">
        <p14:creationId xmlns:p14="http://schemas.microsoft.com/office/powerpoint/2010/main" val="3373496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51F488-1B11-BA19-E580-600FCDD625D8}"/>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6CB6530-28FF-6052-7DF0-8E18A080A2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42AE535C-AACB-BD1B-672E-398CB95CA3E9}"/>
              </a:ext>
            </a:extLst>
          </p:cNvPr>
          <p:cNvSpPr>
            <a:spLocks noGrp="1"/>
          </p:cNvSpPr>
          <p:nvPr>
            <p:ph type="dt" sz="half" idx="10"/>
          </p:nvPr>
        </p:nvSpPr>
        <p:spPr/>
        <p:txBody>
          <a:bodyPr/>
          <a:lstStyle/>
          <a:p>
            <a:fld id="{D5128BB4-881A-458B-BE14-D705BFC9C8CB}" type="datetimeFigureOut">
              <a:rPr lang="cs-CZ" smtClean="0"/>
              <a:t>19.10.2024</a:t>
            </a:fld>
            <a:endParaRPr lang="cs-CZ"/>
          </a:p>
        </p:txBody>
      </p:sp>
      <p:sp>
        <p:nvSpPr>
          <p:cNvPr id="5" name="Zástupný symbol pro zápatí 4">
            <a:extLst>
              <a:ext uri="{FF2B5EF4-FFF2-40B4-BE49-F238E27FC236}">
                <a16:creationId xmlns:a16="http://schemas.microsoft.com/office/drawing/2014/main" id="{07A1C5EA-B814-439B-4720-367217167DE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159F894-7122-0D98-EDA7-4C3C596A4275}"/>
              </a:ext>
            </a:extLst>
          </p:cNvPr>
          <p:cNvSpPr>
            <a:spLocks noGrp="1"/>
          </p:cNvSpPr>
          <p:nvPr>
            <p:ph type="sldNum" sz="quarter" idx="12"/>
          </p:nvPr>
        </p:nvSpPr>
        <p:spPr/>
        <p:txBody>
          <a:bodyPr/>
          <a:lstStyle/>
          <a:p>
            <a:fld id="{C9752A69-1F0D-4E40-88D5-FCBDEFDC1E83}" type="slidenum">
              <a:rPr lang="cs-CZ" smtClean="0"/>
              <a:t>‹#›</a:t>
            </a:fld>
            <a:endParaRPr lang="cs-CZ"/>
          </a:p>
        </p:txBody>
      </p:sp>
    </p:spTree>
    <p:extLst>
      <p:ext uri="{BB962C8B-B14F-4D97-AF65-F5344CB8AC3E}">
        <p14:creationId xmlns:p14="http://schemas.microsoft.com/office/powerpoint/2010/main" val="4250155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47F82E-3C76-19C3-37EB-DE4ACB3F19B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4F774D2-BBF5-4A5D-3C22-AB684BFC84E7}"/>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699E303E-0CF4-1866-BDBB-B4BA136D0B4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11E9B3D-C1EF-61BA-DEB2-3E68BF5FF2F0}"/>
              </a:ext>
            </a:extLst>
          </p:cNvPr>
          <p:cNvSpPr>
            <a:spLocks noGrp="1"/>
          </p:cNvSpPr>
          <p:nvPr>
            <p:ph type="dt" sz="half" idx="10"/>
          </p:nvPr>
        </p:nvSpPr>
        <p:spPr/>
        <p:txBody>
          <a:bodyPr/>
          <a:lstStyle/>
          <a:p>
            <a:fld id="{D5128BB4-881A-458B-BE14-D705BFC9C8CB}" type="datetimeFigureOut">
              <a:rPr lang="cs-CZ" smtClean="0"/>
              <a:t>19.10.2024</a:t>
            </a:fld>
            <a:endParaRPr lang="cs-CZ"/>
          </a:p>
        </p:txBody>
      </p:sp>
      <p:sp>
        <p:nvSpPr>
          <p:cNvPr id="6" name="Zástupný symbol pro zápatí 5">
            <a:extLst>
              <a:ext uri="{FF2B5EF4-FFF2-40B4-BE49-F238E27FC236}">
                <a16:creationId xmlns:a16="http://schemas.microsoft.com/office/drawing/2014/main" id="{3C8E705E-6E2C-573E-9308-06E1ECECAB6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5FED68F-5C1B-5A35-91B1-EE91C6BA36A6}"/>
              </a:ext>
            </a:extLst>
          </p:cNvPr>
          <p:cNvSpPr>
            <a:spLocks noGrp="1"/>
          </p:cNvSpPr>
          <p:nvPr>
            <p:ph type="sldNum" sz="quarter" idx="12"/>
          </p:nvPr>
        </p:nvSpPr>
        <p:spPr/>
        <p:txBody>
          <a:bodyPr/>
          <a:lstStyle/>
          <a:p>
            <a:fld id="{C9752A69-1F0D-4E40-88D5-FCBDEFDC1E83}" type="slidenum">
              <a:rPr lang="cs-CZ" smtClean="0"/>
              <a:t>‹#›</a:t>
            </a:fld>
            <a:endParaRPr lang="cs-CZ"/>
          </a:p>
        </p:txBody>
      </p:sp>
    </p:spTree>
    <p:extLst>
      <p:ext uri="{BB962C8B-B14F-4D97-AF65-F5344CB8AC3E}">
        <p14:creationId xmlns:p14="http://schemas.microsoft.com/office/powerpoint/2010/main" val="1088839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65F5E2-4993-C21C-D37E-5D985DE40B37}"/>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BA8569AE-216F-170D-EDD3-8FE4A151B2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27165C8-75CF-B205-99C5-588AC627BFFC}"/>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970EF507-C7A1-B729-B2A6-9892010FF6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77DD971A-800E-4524-595D-66B7EE839969}"/>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D2098273-8D26-737D-E438-CAE2DD187B82}"/>
              </a:ext>
            </a:extLst>
          </p:cNvPr>
          <p:cNvSpPr>
            <a:spLocks noGrp="1"/>
          </p:cNvSpPr>
          <p:nvPr>
            <p:ph type="dt" sz="half" idx="10"/>
          </p:nvPr>
        </p:nvSpPr>
        <p:spPr/>
        <p:txBody>
          <a:bodyPr/>
          <a:lstStyle/>
          <a:p>
            <a:fld id="{D5128BB4-881A-458B-BE14-D705BFC9C8CB}" type="datetimeFigureOut">
              <a:rPr lang="cs-CZ" smtClean="0"/>
              <a:t>19.10.2024</a:t>
            </a:fld>
            <a:endParaRPr lang="cs-CZ"/>
          </a:p>
        </p:txBody>
      </p:sp>
      <p:sp>
        <p:nvSpPr>
          <p:cNvPr id="8" name="Zástupný symbol pro zápatí 7">
            <a:extLst>
              <a:ext uri="{FF2B5EF4-FFF2-40B4-BE49-F238E27FC236}">
                <a16:creationId xmlns:a16="http://schemas.microsoft.com/office/drawing/2014/main" id="{1878A6DF-031D-9AF4-BDD7-B6A4398FC914}"/>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0672E90E-164F-95A5-8362-1A1FA091B4E5}"/>
              </a:ext>
            </a:extLst>
          </p:cNvPr>
          <p:cNvSpPr>
            <a:spLocks noGrp="1"/>
          </p:cNvSpPr>
          <p:nvPr>
            <p:ph type="sldNum" sz="quarter" idx="12"/>
          </p:nvPr>
        </p:nvSpPr>
        <p:spPr/>
        <p:txBody>
          <a:bodyPr/>
          <a:lstStyle/>
          <a:p>
            <a:fld id="{C9752A69-1F0D-4E40-88D5-FCBDEFDC1E83}" type="slidenum">
              <a:rPr lang="cs-CZ" smtClean="0"/>
              <a:t>‹#›</a:t>
            </a:fld>
            <a:endParaRPr lang="cs-CZ"/>
          </a:p>
        </p:txBody>
      </p:sp>
    </p:spTree>
    <p:extLst>
      <p:ext uri="{BB962C8B-B14F-4D97-AF65-F5344CB8AC3E}">
        <p14:creationId xmlns:p14="http://schemas.microsoft.com/office/powerpoint/2010/main" val="2053418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2DDEDC-CD72-3EAE-C3C1-603D652CDE7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040D9F96-471B-18A5-F8F7-8D0C7696C8BB}"/>
              </a:ext>
            </a:extLst>
          </p:cNvPr>
          <p:cNvSpPr>
            <a:spLocks noGrp="1"/>
          </p:cNvSpPr>
          <p:nvPr>
            <p:ph type="dt" sz="half" idx="10"/>
          </p:nvPr>
        </p:nvSpPr>
        <p:spPr/>
        <p:txBody>
          <a:bodyPr/>
          <a:lstStyle/>
          <a:p>
            <a:fld id="{D5128BB4-881A-458B-BE14-D705BFC9C8CB}" type="datetimeFigureOut">
              <a:rPr lang="cs-CZ" smtClean="0"/>
              <a:t>19.10.2024</a:t>
            </a:fld>
            <a:endParaRPr lang="cs-CZ"/>
          </a:p>
        </p:txBody>
      </p:sp>
      <p:sp>
        <p:nvSpPr>
          <p:cNvPr id="4" name="Zástupný symbol pro zápatí 3">
            <a:extLst>
              <a:ext uri="{FF2B5EF4-FFF2-40B4-BE49-F238E27FC236}">
                <a16:creationId xmlns:a16="http://schemas.microsoft.com/office/drawing/2014/main" id="{9B84E885-4180-89E6-F17D-B2396EC0BCC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847154B1-E14B-BF9B-D0B1-D2B539061D84}"/>
              </a:ext>
            </a:extLst>
          </p:cNvPr>
          <p:cNvSpPr>
            <a:spLocks noGrp="1"/>
          </p:cNvSpPr>
          <p:nvPr>
            <p:ph type="sldNum" sz="quarter" idx="12"/>
          </p:nvPr>
        </p:nvSpPr>
        <p:spPr/>
        <p:txBody>
          <a:bodyPr/>
          <a:lstStyle/>
          <a:p>
            <a:fld id="{C9752A69-1F0D-4E40-88D5-FCBDEFDC1E83}" type="slidenum">
              <a:rPr lang="cs-CZ" smtClean="0"/>
              <a:t>‹#›</a:t>
            </a:fld>
            <a:endParaRPr lang="cs-CZ"/>
          </a:p>
        </p:txBody>
      </p:sp>
    </p:spTree>
    <p:extLst>
      <p:ext uri="{BB962C8B-B14F-4D97-AF65-F5344CB8AC3E}">
        <p14:creationId xmlns:p14="http://schemas.microsoft.com/office/powerpoint/2010/main" val="2159203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C8CCA90-9C6A-A4BA-08DC-C86615FE260E}"/>
              </a:ext>
            </a:extLst>
          </p:cNvPr>
          <p:cNvSpPr>
            <a:spLocks noGrp="1"/>
          </p:cNvSpPr>
          <p:nvPr>
            <p:ph type="dt" sz="half" idx="10"/>
          </p:nvPr>
        </p:nvSpPr>
        <p:spPr/>
        <p:txBody>
          <a:bodyPr/>
          <a:lstStyle/>
          <a:p>
            <a:fld id="{D5128BB4-881A-458B-BE14-D705BFC9C8CB}" type="datetimeFigureOut">
              <a:rPr lang="cs-CZ" smtClean="0"/>
              <a:t>19.10.2024</a:t>
            </a:fld>
            <a:endParaRPr lang="cs-CZ"/>
          </a:p>
        </p:txBody>
      </p:sp>
      <p:sp>
        <p:nvSpPr>
          <p:cNvPr id="3" name="Zástupný symbol pro zápatí 2">
            <a:extLst>
              <a:ext uri="{FF2B5EF4-FFF2-40B4-BE49-F238E27FC236}">
                <a16:creationId xmlns:a16="http://schemas.microsoft.com/office/drawing/2014/main" id="{5BA2CB23-A4BA-6A84-60EB-4FB7E0C675A8}"/>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087A6B68-8381-4A3C-22B6-53F35DD44366}"/>
              </a:ext>
            </a:extLst>
          </p:cNvPr>
          <p:cNvSpPr>
            <a:spLocks noGrp="1"/>
          </p:cNvSpPr>
          <p:nvPr>
            <p:ph type="sldNum" sz="quarter" idx="12"/>
          </p:nvPr>
        </p:nvSpPr>
        <p:spPr/>
        <p:txBody>
          <a:bodyPr/>
          <a:lstStyle/>
          <a:p>
            <a:fld id="{C9752A69-1F0D-4E40-88D5-FCBDEFDC1E83}" type="slidenum">
              <a:rPr lang="cs-CZ" smtClean="0"/>
              <a:t>‹#›</a:t>
            </a:fld>
            <a:endParaRPr lang="cs-CZ"/>
          </a:p>
        </p:txBody>
      </p:sp>
    </p:spTree>
    <p:extLst>
      <p:ext uri="{BB962C8B-B14F-4D97-AF65-F5344CB8AC3E}">
        <p14:creationId xmlns:p14="http://schemas.microsoft.com/office/powerpoint/2010/main" val="3019996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E259C7-1A0D-BCB0-9225-BC019086FF8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B389D50A-037B-BD2C-107E-A88C3E0E6C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CDB43193-9ECB-B95F-068D-B5477E48AC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08406B4-1A5F-1B1A-0F62-A84C8470CAAD}"/>
              </a:ext>
            </a:extLst>
          </p:cNvPr>
          <p:cNvSpPr>
            <a:spLocks noGrp="1"/>
          </p:cNvSpPr>
          <p:nvPr>
            <p:ph type="dt" sz="half" idx="10"/>
          </p:nvPr>
        </p:nvSpPr>
        <p:spPr/>
        <p:txBody>
          <a:bodyPr/>
          <a:lstStyle/>
          <a:p>
            <a:fld id="{D5128BB4-881A-458B-BE14-D705BFC9C8CB}" type="datetimeFigureOut">
              <a:rPr lang="cs-CZ" smtClean="0"/>
              <a:t>19.10.2024</a:t>
            </a:fld>
            <a:endParaRPr lang="cs-CZ"/>
          </a:p>
        </p:txBody>
      </p:sp>
      <p:sp>
        <p:nvSpPr>
          <p:cNvPr id="6" name="Zástupný symbol pro zápatí 5">
            <a:extLst>
              <a:ext uri="{FF2B5EF4-FFF2-40B4-BE49-F238E27FC236}">
                <a16:creationId xmlns:a16="http://schemas.microsoft.com/office/drawing/2014/main" id="{789B92C0-763D-47AA-9F9E-48C4F45B9EA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F1A9615-E843-8615-5F77-3627D26F2613}"/>
              </a:ext>
            </a:extLst>
          </p:cNvPr>
          <p:cNvSpPr>
            <a:spLocks noGrp="1"/>
          </p:cNvSpPr>
          <p:nvPr>
            <p:ph type="sldNum" sz="quarter" idx="12"/>
          </p:nvPr>
        </p:nvSpPr>
        <p:spPr/>
        <p:txBody>
          <a:bodyPr/>
          <a:lstStyle/>
          <a:p>
            <a:fld id="{C9752A69-1F0D-4E40-88D5-FCBDEFDC1E83}" type="slidenum">
              <a:rPr lang="cs-CZ" smtClean="0"/>
              <a:t>‹#›</a:t>
            </a:fld>
            <a:endParaRPr lang="cs-CZ"/>
          </a:p>
        </p:txBody>
      </p:sp>
    </p:spTree>
    <p:extLst>
      <p:ext uri="{BB962C8B-B14F-4D97-AF65-F5344CB8AC3E}">
        <p14:creationId xmlns:p14="http://schemas.microsoft.com/office/powerpoint/2010/main" val="2194239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81DB7C-9E74-3915-7397-C9DA458A003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2968D03-031B-F6CA-E3FE-778A4B3E35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C59AB75E-A554-D5C8-C7B7-779DD6914D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61B4C58-C230-27B7-63A3-E52BFCA03A02}"/>
              </a:ext>
            </a:extLst>
          </p:cNvPr>
          <p:cNvSpPr>
            <a:spLocks noGrp="1"/>
          </p:cNvSpPr>
          <p:nvPr>
            <p:ph type="dt" sz="half" idx="10"/>
          </p:nvPr>
        </p:nvSpPr>
        <p:spPr/>
        <p:txBody>
          <a:bodyPr/>
          <a:lstStyle/>
          <a:p>
            <a:fld id="{D5128BB4-881A-458B-BE14-D705BFC9C8CB}" type="datetimeFigureOut">
              <a:rPr lang="cs-CZ" smtClean="0"/>
              <a:t>19.10.2024</a:t>
            </a:fld>
            <a:endParaRPr lang="cs-CZ"/>
          </a:p>
        </p:txBody>
      </p:sp>
      <p:sp>
        <p:nvSpPr>
          <p:cNvPr id="6" name="Zástupný symbol pro zápatí 5">
            <a:extLst>
              <a:ext uri="{FF2B5EF4-FFF2-40B4-BE49-F238E27FC236}">
                <a16:creationId xmlns:a16="http://schemas.microsoft.com/office/drawing/2014/main" id="{34EC7089-A485-EAE2-0617-B119F33711B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5E66F53-A2E7-8AA1-582E-5CACA978DF4D}"/>
              </a:ext>
            </a:extLst>
          </p:cNvPr>
          <p:cNvSpPr>
            <a:spLocks noGrp="1"/>
          </p:cNvSpPr>
          <p:nvPr>
            <p:ph type="sldNum" sz="quarter" idx="12"/>
          </p:nvPr>
        </p:nvSpPr>
        <p:spPr/>
        <p:txBody>
          <a:bodyPr/>
          <a:lstStyle/>
          <a:p>
            <a:fld id="{C9752A69-1F0D-4E40-88D5-FCBDEFDC1E83}" type="slidenum">
              <a:rPr lang="cs-CZ" smtClean="0"/>
              <a:t>‹#›</a:t>
            </a:fld>
            <a:endParaRPr lang="cs-CZ"/>
          </a:p>
        </p:txBody>
      </p:sp>
    </p:spTree>
    <p:extLst>
      <p:ext uri="{BB962C8B-B14F-4D97-AF65-F5344CB8AC3E}">
        <p14:creationId xmlns:p14="http://schemas.microsoft.com/office/powerpoint/2010/main" val="763884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E4CDD93F-2975-FE51-8279-1B4E88BEBE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FA0752DA-7704-E97C-EA11-B8B1B40313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5017DE2-1EE8-8D0B-30DB-B0AE46CF1E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128BB4-881A-458B-BE14-D705BFC9C8CB}" type="datetimeFigureOut">
              <a:rPr lang="cs-CZ" smtClean="0"/>
              <a:t>19.10.2024</a:t>
            </a:fld>
            <a:endParaRPr lang="cs-CZ"/>
          </a:p>
        </p:txBody>
      </p:sp>
      <p:sp>
        <p:nvSpPr>
          <p:cNvPr id="5" name="Zástupný symbol pro zápatí 4">
            <a:extLst>
              <a:ext uri="{FF2B5EF4-FFF2-40B4-BE49-F238E27FC236}">
                <a16:creationId xmlns:a16="http://schemas.microsoft.com/office/drawing/2014/main" id="{3B8404A7-6CD8-11FA-F0A2-2C16665BDB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FEF4400-36D8-299B-1DD1-BA5A79DD8E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752A69-1F0D-4E40-88D5-FCBDEFDC1E83}" type="slidenum">
              <a:rPr lang="cs-CZ" smtClean="0"/>
              <a:t>‹#›</a:t>
            </a:fld>
            <a:endParaRPr lang="cs-CZ"/>
          </a:p>
        </p:txBody>
      </p:sp>
    </p:spTree>
    <p:extLst>
      <p:ext uri="{BB962C8B-B14F-4D97-AF65-F5344CB8AC3E}">
        <p14:creationId xmlns:p14="http://schemas.microsoft.com/office/powerpoint/2010/main" val="2268196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0D7CB1-6958-7D8E-D689-C9C931E430DA}"/>
              </a:ext>
            </a:extLst>
          </p:cNvPr>
          <p:cNvSpPr>
            <a:spLocks noGrp="1"/>
          </p:cNvSpPr>
          <p:nvPr>
            <p:ph type="ctrTitle"/>
          </p:nvPr>
        </p:nvSpPr>
        <p:spPr>
          <a:xfrm>
            <a:off x="1524000" y="196948"/>
            <a:ext cx="9144000" cy="6147581"/>
          </a:xfrm>
        </p:spPr>
        <p:txBody>
          <a:bodyPr>
            <a:noAutofit/>
          </a:bodyPr>
          <a:lstStyle/>
          <a:p>
            <a:r>
              <a:rPr lang="en-US" sz="3200" dirty="0"/>
              <a:t>CHINA-EUROPE SEMINAR ON HUMAN RIGHTS 2024</a:t>
            </a:r>
            <a:br>
              <a:rPr lang="en-US" sz="3600" dirty="0"/>
            </a:br>
            <a:r>
              <a:rPr lang="en-US" sz="2400" dirty="0"/>
              <a:t>Berlin Marriott Hotel</a:t>
            </a:r>
            <a:br>
              <a:rPr lang="en-US" sz="2400" dirty="0"/>
            </a:br>
            <a:br>
              <a:rPr lang="en-US" sz="3600" dirty="0"/>
            </a:br>
            <a:r>
              <a:rPr lang="en-US" sz="3200" b="1" dirty="0"/>
              <a:t>The Protection of New and Emerging Rights</a:t>
            </a:r>
            <a:br>
              <a:rPr lang="en-US" sz="3200" b="1" dirty="0"/>
            </a:br>
            <a:r>
              <a:rPr lang="en-US" sz="3200" b="1" dirty="0"/>
              <a:t> Views from China and Europe</a:t>
            </a:r>
            <a:br>
              <a:rPr lang="en-US" sz="3200" b="1" dirty="0"/>
            </a:br>
            <a:r>
              <a:rPr lang="en-US" sz="2400" dirty="0"/>
              <a:t>22nd of October 2024</a:t>
            </a:r>
            <a:br>
              <a:rPr lang="en-US" sz="3600" dirty="0"/>
            </a:br>
            <a:r>
              <a:rPr lang="en-US" sz="3600" b="1" dirty="0">
                <a:solidFill>
                  <a:srgbClr val="FF0000"/>
                </a:solidFill>
              </a:rPr>
              <a:t>From human rights to the right to safety of life</a:t>
            </a:r>
            <a:br>
              <a:rPr lang="en-US" sz="3200" b="1" dirty="0"/>
            </a:br>
            <a:br>
              <a:rPr lang="en-US" sz="3600" dirty="0"/>
            </a:br>
            <a:r>
              <a:rPr lang="en-US" sz="2400" dirty="0"/>
              <a:t>Jan Campbell</a:t>
            </a:r>
            <a:br>
              <a:rPr lang="en-US" sz="2400" dirty="0"/>
            </a:br>
            <a:br>
              <a:rPr lang="en-US" sz="2400" dirty="0"/>
            </a:br>
            <a:r>
              <a:rPr lang="en-US" sz="2400" dirty="0" err="1"/>
              <a:t>jancam</a:t>
            </a:r>
            <a:r>
              <a:rPr lang="en-GB" sz="2400" dirty="0"/>
              <a:t>@jancam.eu</a:t>
            </a:r>
            <a:br>
              <a:rPr lang="en-US" sz="3600" dirty="0"/>
            </a:br>
            <a:endParaRPr lang="cs-CZ" sz="3600" dirty="0"/>
          </a:p>
        </p:txBody>
      </p:sp>
    </p:spTree>
    <p:extLst>
      <p:ext uri="{BB962C8B-B14F-4D97-AF65-F5344CB8AC3E}">
        <p14:creationId xmlns:p14="http://schemas.microsoft.com/office/powerpoint/2010/main" val="2140349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63D12C-DDBF-FED4-C0A8-58DCACD0DE55}"/>
              </a:ext>
            </a:extLst>
          </p:cNvPr>
          <p:cNvSpPr>
            <a:spLocks noGrp="1"/>
          </p:cNvSpPr>
          <p:nvPr>
            <p:ph type="title"/>
          </p:nvPr>
        </p:nvSpPr>
        <p:spPr>
          <a:xfrm>
            <a:off x="838200" y="1"/>
            <a:ext cx="10515600" cy="1505242"/>
          </a:xfrm>
        </p:spPr>
        <p:txBody>
          <a:bodyPr>
            <a:normAutofit/>
          </a:bodyPr>
          <a:lstStyle/>
          <a:p>
            <a:pPr algn="ctr"/>
            <a:r>
              <a:rPr lang="cs-CZ" sz="3600" b="1" dirty="0" err="1">
                <a:solidFill>
                  <a:srgbClr val="FF0000"/>
                </a:solidFill>
              </a:rPr>
              <a:t>The</a:t>
            </a:r>
            <a:r>
              <a:rPr lang="cs-CZ" sz="3600" b="1" dirty="0">
                <a:solidFill>
                  <a:srgbClr val="FF0000"/>
                </a:solidFill>
              </a:rPr>
              <a:t> </a:t>
            </a:r>
            <a:r>
              <a:rPr lang="cs-CZ" sz="3600" b="1" dirty="0" err="1">
                <a:solidFill>
                  <a:srgbClr val="FF0000"/>
                </a:solidFill>
              </a:rPr>
              <a:t>Eastern</a:t>
            </a:r>
            <a:r>
              <a:rPr lang="cs-CZ" sz="3600" b="1" dirty="0">
                <a:solidFill>
                  <a:srgbClr val="FF0000"/>
                </a:solidFill>
              </a:rPr>
              <a:t> </a:t>
            </a:r>
            <a:r>
              <a:rPr lang="cs-CZ" sz="3600" b="1" dirty="0" err="1">
                <a:solidFill>
                  <a:srgbClr val="FF0000"/>
                </a:solidFill>
              </a:rPr>
              <a:t>question</a:t>
            </a:r>
            <a:endParaRPr lang="cs-CZ" sz="3600" b="1" dirty="0">
              <a:solidFill>
                <a:srgbClr val="FF0000"/>
              </a:solidFill>
            </a:endParaRPr>
          </a:p>
        </p:txBody>
      </p:sp>
      <p:sp>
        <p:nvSpPr>
          <p:cNvPr id="3" name="Zástupný obsah 2">
            <a:extLst>
              <a:ext uri="{FF2B5EF4-FFF2-40B4-BE49-F238E27FC236}">
                <a16:creationId xmlns:a16="http://schemas.microsoft.com/office/drawing/2014/main" id="{018D138E-2D48-2FA9-F358-30926E411856}"/>
              </a:ext>
            </a:extLst>
          </p:cNvPr>
          <p:cNvSpPr>
            <a:spLocks noGrp="1"/>
          </p:cNvSpPr>
          <p:nvPr>
            <p:ph idx="1"/>
          </p:nvPr>
        </p:nvSpPr>
        <p:spPr>
          <a:xfrm>
            <a:off x="838200" y="1505242"/>
            <a:ext cx="10515600" cy="5176911"/>
          </a:xfrm>
        </p:spPr>
        <p:txBody>
          <a:bodyPr>
            <a:normAutofit lnSpcReduction="10000"/>
          </a:bodyPr>
          <a:lstStyle/>
          <a:p>
            <a:pPr algn="just"/>
            <a:r>
              <a:rPr lang="en-US" dirty="0"/>
              <a:t>The Eastern question  first became acute at the end of the 18th century</a:t>
            </a:r>
            <a:r>
              <a:rPr lang="cs-CZ" dirty="0"/>
              <a:t>. </a:t>
            </a:r>
            <a:r>
              <a:rPr lang="cs-CZ" dirty="0" err="1"/>
              <a:t>Question</a:t>
            </a:r>
            <a:r>
              <a:rPr lang="cs-CZ" dirty="0"/>
              <a:t>: </a:t>
            </a:r>
            <a:r>
              <a:rPr lang="en-US" dirty="0"/>
              <a:t>Has the Eastern question really been eliminated as a problem of world politics?</a:t>
            </a:r>
            <a:endParaRPr lang="cs-CZ" dirty="0"/>
          </a:p>
          <a:p>
            <a:pPr algn="just"/>
            <a:r>
              <a:rPr lang="cs-CZ" dirty="0"/>
              <a:t>T</a:t>
            </a:r>
            <a:r>
              <a:rPr lang="en-US" dirty="0"/>
              <a:t>he Eastern question has not been eliminated, and it still affects the human rights issue and discussions at least in Europe. An analogy applies to the Near East, Gaza, </a:t>
            </a:r>
            <a:r>
              <a:rPr lang="en-US" dirty="0" err="1"/>
              <a:t>Izrael</a:t>
            </a:r>
            <a:r>
              <a:rPr lang="en-US" dirty="0"/>
              <a:t> </a:t>
            </a:r>
            <a:r>
              <a:rPr lang="en-US" dirty="0" err="1"/>
              <a:t>a.o.</a:t>
            </a:r>
            <a:r>
              <a:rPr lang="en-US" dirty="0"/>
              <a:t> states</a:t>
            </a:r>
            <a:r>
              <a:rPr lang="cs-CZ" dirty="0"/>
              <a:t>.</a:t>
            </a:r>
          </a:p>
          <a:p>
            <a:pPr algn="just"/>
            <a:r>
              <a:rPr lang="cs-CZ" b="1" dirty="0">
                <a:solidFill>
                  <a:srgbClr val="FF0000"/>
                </a:solidFill>
              </a:rPr>
              <a:t>T</a:t>
            </a:r>
            <a:r>
              <a:rPr lang="en-US" b="1" dirty="0">
                <a:solidFill>
                  <a:srgbClr val="FF0000"/>
                </a:solidFill>
              </a:rPr>
              <a:t>he right to safety </a:t>
            </a:r>
            <a:r>
              <a:rPr lang="cs-CZ" b="1" dirty="0">
                <a:solidFill>
                  <a:srgbClr val="FF0000"/>
                </a:solidFill>
              </a:rPr>
              <a:t>to </a:t>
            </a:r>
            <a:r>
              <a:rPr lang="cs-CZ" b="1" dirty="0" err="1">
                <a:solidFill>
                  <a:srgbClr val="FF0000"/>
                </a:solidFill>
              </a:rPr>
              <a:t>life</a:t>
            </a:r>
            <a:r>
              <a:rPr lang="cs-CZ" b="1" dirty="0">
                <a:solidFill>
                  <a:srgbClr val="FF0000"/>
                </a:solidFill>
              </a:rPr>
              <a:t> </a:t>
            </a:r>
            <a:r>
              <a:rPr lang="en-US" b="1" dirty="0">
                <a:solidFill>
                  <a:srgbClr val="FF0000"/>
                </a:solidFill>
              </a:rPr>
              <a:t>should enjoy the priority before any human made rights.</a:t>
            </a:r>
            <a:endParaRPr lang="cs-CZ" b="1" dirty="0">
              <a:solidFill>
                <a:srgbClr val="FF0000"/>
              </a:solidFill>
            </a:endParaRPr>
          </a:p>
          <a:p>
            <a:pPr algn="just"/>
            <a:r>
              <a:rPr lang="cs-CZ" dirty="0" err="1"/>
              <a:t>Egalitarianism</a:t>
            </a:r>
            <a:r>
              <a:rPr lang="cs-CZ" dirty="0"/>
              <a:t>, </a:t>
            </a:r>
            <a:r>
              <a:rPr lang="en-US" dirty="0"/>
              <a:t>the establishment of happiness and well-being of the individual as the supreme achievement of the entire life. </a:t>
            </a:r>
            <a:r>
              <a:rPr lang="cs-CZ" dirty="0"/>
              <a:t>I</a:t>
            </a:r>
            <a:r>
              <a:rPr lang="en-US" dirty="0" err="1"/>
              <a:t>ndividualism</a:t>
            </a:r>
            <a:r>
              <a:rPr lang="en-US" dirty="0"/>
              <a:t> in ontological, methodological or explanatory sense</a:t>
            </a:r>
            <a:r>
              <a:rPr lang="cs-CZ" dirty="0"/>
              <a:t>.</a:t>
            </a:r>
          </a:p>
          <a:p>
            <a:pPr algn="just"/>
            <a:r>
              <a:rPr lang="en-US" b="1" dirty="0">
                <a:solidFill>
                  <a:srgbClr val="FF0000"/>
                </a:solidFill>
              </a:rPr>
              <a:t>As a result, we have an anthropological degradation</a:t>
            </a:r>
            <a:endParaRPr lang="cs-CZ" b="1" dirty="0">
              <a:solidFill>
                <a:srgbClr val="FF0000"/>
              </a:solidFill>
            </a:endParaRPr>
          </a:p>
        </p:txBody>
      </p:sp>
    </p:spTree>
    <p:extLst>
      <p:ext uri="{BB962C8B-B14F-4D97-AF65-F5344CB8AC3E}">
        <p14:creationId xmlns:p14="http://schemas.microsoft.com/office/powerpoint/2010/main" val="1942676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6A3A8A-5345-9D60-A1B6-DC9491E1EF01}"/>
              </a:ext>
            </a:extLst>
          </p:cNvPr>
          <p:cNvSpPr>
            <a:spLocks noGrp="1"/>
          </p:cNvSpPr>
          <p:nvPr>
            <p:ph type="title"/>
          </p:nvPr>
        </p:nvSpPr>
        <p:spPr>
          <a:xfrm>
            <a:off x="838200" y="0"/>
            <a:ext cx="10515600" cy="1448972"/>
          </a:xfrm>
        </p:spPr>
        <p:txBody>
          <a:bodyPr>
            <a:normAutofit/>
          </a:bodyPr>
          <a:lstStyle/>
          <a:p>
            <a:pPr algn="ctr"/>
            <a:r>
              <a:rPr lang="en-US" sz="3600" b="1" dirty="0">
                <a:solidFill>
                  <a:srgbClr val="FF0000"/>
                </a:solidFill>
              </a:rPr>
              <a:t>China – the past and the present</a:t>
            </a:r>
            <a:endParaRPr lang="cs-CZ" sz="3600" b="1" dirty="0">
              <a:solidFill>
                <a:srgbClr val="FF0000"/>
              </a:solidFill>
            </a:endParaRPr>
          </a:p>
        </p:txBody>
      </p:sp>
      <p:sp>
        <p:nvSpPr>
          <p:cNvPr id="3" name="Zástupný obsah 2">
            <a:extLst>
              <a:ext uri="{FF2B5EF4-FFF2-40B4-BE49-F238E27FC236}">
                <a16:creationId xmlns:a16="http://schemas.microsoft.com/office/drawing/2014/main" id="{3705F25C-E4A7-13AC-C83D-CBD21E89D762}"/>
              </a:ext>
            </a:extLst>
          </p:cNvPr>
          <p:cNvSpPr>
            <a:spLocks noGrp="1"/>
          </p:cNvSpPr>
          <p:nvPr>
            <p:ph idx="1"/>
          </p:nvPr>
        </p:nvSpPr>
        <p:spPr>
          <a:xfrm>
            <a:off x="838200" y="1294228"/>
            <a:ext cx="10515600" cy="5563772"/>
          </a:xfrm>
        </p:spPr>
        <p:txBody>
          <a:bodyPr>
            <a:normAutofit lnSpcReduction="10000"/>
          </a:bodyPr>
          <a:lstStyle/>
          <a:p>
            <a:pPr marL="0" indent="0" algn="just">
              <a:buNone/>
            </a:pPr>
            <a:r>
              <a:rPr lang="en-US" dirty="0"/>
              <a:t>In general</a:t>
            </a:r>
            <a:r>
              <a:rPr lang="cs-CZ" dirty="0"/>
              <a:t> </a:t>
            </a:r>
            <a:r>
              <a:rPr lang="en-US" dirty="0"/>
              <a:t>a social order and harmony can only be pursued by affirming and protecting people’s interests in security, material goods, social relationships, and fair treatment.</a:t>
            </a:r>
            <a:r>
              <a:rPr lang="cs-CZ" dirty="0"/>
              <a:t> </a:t>
            </a:r>
            <a:r>
              <a:rPr lang="cs-CZ" dirty="0" err="1"/>
              <a:t>Questions</a:t>
            </a:r>
            <a:r>
              <a:rPr lang="cs-CZ" dirty="0"/>
              <a:t>: </a:t>
            </a:r>
          </a:p>
          <a:p>
            <a:pPr algn="just"/>
            <a:r>
              <a:rPr lang="en-US" dirty="0"/>
              <a:t>Can we in fact find in China today a distinctive conception of rights?</a:t>
            </a:r>
            <a:endParaRPr lang="cs-CZ" dirty="0"/>
          </a:p>
          <a:p>
            <a:pPr algn="just"/>
            <a:r>
              <a:rPr lang="en-US" dirty="0"/>
              <a:t>Do we consider the last century, including the period before and after the establishment of PRC in 1949? </a:t>
            </a:r>
            <a:endParaRPr lang="cs-CZ" dirty="0"/>
          </a:p>
          <a:p>
            <a:pPr algn="just"/>
            <a:r>
              <a:rPr lang="en-US" dirty="0"/>
              <a:t>Do we our best to find more about the rights discourse in old China and consider Confucius teachings as one of a few other teachings?</a:t>
            </a:r>
            <a:endParaRPr lang="cs-CZ" dirty="0"/>
          </a:p>
          <a:p>
            <a:pPr marL="0" indent="0" algn="just">
              <a:buNone/>
            </a:pPr>
            <a:r>
              <a:rPr lang="en-US" dirty="0">
                <a:solidFill>
                  <a:srgbClr val="FF0000"/>
                </a:solidFill>
              </a:rPr>
              <a:t>ECHR relates explicitly to politics, effective political democracy and the belief, that the rule of law stands for a pre-condition for peaceful cohabitation of peoples and states</a:t>
            </a:r>
            <a:r>
              <a:rPr lang="en-US" dirty="0"/>
              <a:t>. </a:t>
            </a:r>
            <a:r>
              <a:rPr lang="en-US" dirty="0">
                <a:solidFill>
                  <a:srgbClr val="FF0000"/>
                </a:solidFill>
              </a:rPr>
              <a:t>Ideas of ECHR were based on the strongest traditions in the UK, France and other member states of the Council of Europe, not on Asian or Chinese strongest traditions. </a:t>
            </a:r>
            <a:endParaRPr lang="cs-CZ" dirty="0">
              <a:solidFill>
                <a:srgbClr val="FF0000"/>
              </a:solidFill>
            </a:endParaRPr>
          </a:p>
        </p:txBody>
      </p:sp>
    </p:spTree>
    <p:extLst>
      <p:ext uri="{BB962C8B-B14F-4D97-AF65-F5344CB8AC3E}">
        <p14:creationId xmlns:p14="http://schemas.microsoft.com/office/powerpoint/2010/main" val="3733350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DD9E0F-CD6B-EA37-73DA-156C6C88AB6E}"/>
              </a:ext>
            </a:extLst>
          </p:cNvPr>
          <p:cNvSpPr>
            <a:spLocks noGrp="1"/>
          </p:cNvSpPr>
          <p:nvPr>
            <p:ph type="title"/>
          </p:nvPr>
        </p:nvSpPr>
        <p:spPr/>
        <p:txBody>
          <a:bodyPr>
            <a:normAutofit/>
          </a:bodyPr>
          <a:lstStyle/>
          <a:p>
            <a:pPr algn="ctr"/>
            <a:r>
              <a:rPr lang="en-US" sz="3600" b="1" dirty="0">
                <a:solidFill>
                  <a:srgbClr val="FF0000"/>
                </a:solidFill>
              </a:rPr>
              <a:t>The symphony of civilizations</a:t>
            </a:r>
            <a:endParaRPr lang="cs-CZ" sz="3600" b="1" dirty="0">
              <a:solidFill>
                <a:srgbClr val="FF0000"/>
              </a:solidFill>
            </a:endParaRPr>
          </a:p>
        </p:txBody>
      </p:sp>
      <p:sp>
        <p:nvSpPr>
          <p:cNvPr id="3" name="Zástupný obsah 2">
            <a:extLst>
              <a:ext uri="{FF2B5EF4-FFF2-40B4-BE49-F238E27FC236}">
                <a16:creationId xmlns:a16="http://schemas.microsoft.com/office/drawing/2014/main" id="{BE187FB7-3C63-31E9-26B3-B93894EB504B}"/>
              </a:ext>
            </a:extLst>
          </p:cNvPr>
          <p:cNvSpPr>
            <a:spLocks noGrp="1"/>
          </p:cNvSpPr>
          <p:nvPr>
            <p:ph idx="1"/>
          </p:nvPr>
        </p:nvSpPr>
        <p:spPr>
          <a:xfrm>
            <a:off x="838200" y="1825624"/>
            <a:ext cx="10515600" cy="5032375"/>
          </a:xfrm>
        </p:spPr>
        <p:txBody>
          <a:bodyPr>
            <a:normAutofit/>
          </a:bodyPr>
          <a:lstStyle/>
          <a:p>
            <a:pPr algn="just"/>
            <a:r>
              <a:rPr lang="en-US" dirty="0"/>
              <a:t>The symphony of civilizations is an old idea </a:t>
            </a:r>
            <a:r>
              <a:rPr lang="en-US" dirty="0" err="1"/>
              <a:t>Leontiev</a:t>
            </a:r>
            <a:r>
              <a:rPr lang="en-US" dirty="0"/>
              <a:t> entertained for many years. Today, we call it the multipolar world. Or a new phenomenon of modernity – </a:t>
            </a:r>
            <a:r>
              <a:rPr lang="cs-CZ" dirty="0"/>
              <a:t>T</a:t>
            </a:r>
            <a:r>
              <a:rPr lang="en-US" dirty="0"/>
              <a:t>he </a:t>
            </a:r>
            <a:r>
              <a:rPr lang="cs-CZ" dirty="0" err="1">
                <a:solidFill>
                  <a:srgbClr val="FF0000"/>
                </a:solidFill>
              </a:rPr>
              <a:t>Chinese</a:t>
            </a:r>
            <a:r>
              <a:rPr lang="cs-CZ" dirty="0">
                <a:solidFill>
                  <a:srgbClr val="FF0000"/>
                </a:solidFill>
              </a:rPr>
              <a:t> C</a:t>
            </a:r>
            <a:r>
              <a:rPr lang="en-US" dirty="0" err="1">
                <a:solidFill>
                  <a:srgbClr val="FF0000"/>
                </a:solidFill>
              </a:rPr>
              <a:t>ivilizational</a:t>
            </a:r>
            <a:r>
              <a:rPr lang="en-US" dirty="0">
                <a:solidFill>
                  <a:srgbClr val="FF0000"/>
                </a:solidFill>
              </a:rPr>
              <a:t> State. </a:t>
            </a:r>
            <a:endParaRPr lang="cs-CZ" dirty="0">
              <a:solidFill>
                <a:srgbClr val="FF0000"/>
              </a:solidFill>
            </a:endParaRPr>
          </a:p>
          <a:p>
            <a:pPr algn="just"/>
            <a:r>
              <a:rPr lang="en-US" dirty="0">
                <a:solidFill>
                  <a:srgbClr val="FF0000"/>
                </a:solidFill>
              </a:rPr>
              <a:t>It challenges the neoliberal standard of globalization, based on the European model of the Nation-State</a:t>
            </a:r>
            <a:r>
              <a:rPr lang="cs-CZ" dirty="0">
                <a:solidFill>
                  <a:srgbClr val="FF0000"/>
                </a:solidFill>
              </a:rPr>
              <a:t>.</a:t>
            </a:r>
            <a:r>
              <a:rPr lang="en-US" dirty="0">
                <a:solidFill>
                  <a:srgbClr val="FF0000"/>
                </a:solidFill>
              </a:rPr>
              <a:t> </a:t>
            </a:r>
            <a:endParaRPr lang="cs-CZ" dirty="0">
              <a:solidFill>
                <a:srgbClr val="FF0000"/>
              </a:solidFill>
            </a:endParaRPr>
          </a:p>
          <a:p>
            <a:pPr algn="just"/>
            <a:r>
              <a:rPr lang="cs-CZ" dirty="0"/>
              <a:t>T</a:t>
            </a:r>
            <a:r>
              <a:rPr lang="en-US" dirty="0"/>
              <a:t>he Chinese Civilizational State’s prototype</a:t>
            </a:r>
            <a:r>
              <a:rPr lang="cs-CZ" dirty="0"/>
              <a:t> </a:t>
            </a:r>
            <a:r>
              <a:rPr lang="en-US" dirty="0"/>
              <a:t>is currently the most </a:t>
            </a:r>
            <a:r>
              <a:rPr lang="en-US" dirty="0" err="1"/>
              <a:t>criti</a:t>
            </a:r>
            <a:r>
              <a:rPr lang="cs-CZ" dirty="0"/>
              <a:t>cis</a:t>
            </a:r>
            <a:r>
              <a:rPr lang="en-US" dirty="0"/>
              <a:t>ed in the West, considered and investigated one</a:t>
            </a:r>
            <a:r>
              <a:rPr lang="cs-CZ" dirty="0"/>
              <a:t>. </a:t>
            </a:r>
            <a:r>
              <a:rPr lang="cs-CZ" dirty="0" err="1"/>
              <a:t>Why</a:t>
            </a:r>
            <a:r>
              <a:rPr lang="cs-CZ" dirty="0"/>
              <a:t>?</a:t>
            </a:r>
          </a:p>
          <a:p>
            <a:pPr algn="just"/>
            <a:r>
              <a:rPr lang="cs-CZ" dirty="0"/>
              <a:t>A</a:t>
            </a:r>
            <a:r>
              <a:rPr lang="en-US" dirty="0"/>
              <a:t> question: </a:t>
            </a:r>
            <a:r>
              <a:rPr lang="en-US" dirty="0">
                <a:solidFill>
                  <a:srgbClr val="FF0000"/>
                </a:solidFill>
              </a:rPr>
              <a:t>How to realize the symphony of civilizations in a peaceful way, how to incorporate European civilization with all its pathologies, monstrous obsession and will to expand into all other worlds, and if considerations cannot exclude Europe’s impending doom</a:t>
            </a:r>
            <a:r>
              <a:rPr lang="cs-CZ" dirty="0">
                <a:solidFill>
                  <a:srgbClr val="FF0000"/>
                </a:solidFill>
              </a:rPr>
              <a:t>?</a:t>
            </a:r>
          </a:p>
        </p:txBody>
      </p:sp>
    </p:spTree>
    <p:extLst>
      <p:ext uri="{BB962C8B-B14F-4D97-AF65-F5344CB8AC3E}">
        <p14:creationId xmlns:p14="http://schemas.microsoft.com/office/powerpoint/2010/main" val="1095572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B68EAB-332B-80B3-7379-6B3C27CF4A2F}"/>
              </a:ext>
            </a:extLst>
          </p:cNvPr>
          <p:cNvSpPr>
            <a:spLocks noGrp="1"/>
          </p:cNvSpPr>
          <p:nvPr>
            <p:ph type="title"/>
          </p:nvPr>
        </p:nvSpPr>
        <p:spPr>
          <a:xfrm>
            <a:off x="838200" y="112543"/>
            <a:ext cx="10515600" cy="1434903"/>
          </a:xfrm>
        </p:spPr>
        <p:txBody>
          <a:bodyPr>
            <a:normAutofit/>
          </a:bodyPr>
          <a:lstStyle/>
          <a:p>
            <a:pPr algn="ctr"/>
            <a:r>
              <a:rPr lang="en-US" sz="3600" b="1" dirty="0">
                <a:solidFill>
                  <a:srgbClr val="FF0000"/>
                </a:solidFill>
              </a:rPr>
              <a:t>The right to safety of life</a:t>
            </a:r>
            <a:endParaRPr lang="cs-CZ" sz="3600" b="1" dirty="0">
              <a:solidFill>
                <a:srgbClr val="FF0000"/>
              </a:solidFill>
            </a:endParaRPr>
          </a:p>
        </p:txBody>
      </p:sp>
      <p:sp>
        <p:nvSpPr>
          <p:cNvPr id="3" name="Zástupný obsah 2">
            <a:extLst>
              <a:ext uri="{FF2B5EF4-FFF2-40B4-BE49-F238E27FC236}">
                <a16:creationId xmlns:a16="http://schemas.microsoft.com/office/drawing/2014/main" id="{D2B1488A-1256-1DEB-2AC1-4CD5F5F20A64}"/>
              </a:ext>
            </a:extLst>
          </p:cNvPr>
          <p:cNvSpPr>
            <a:spLocks noGrp="1"/>
          </p:cNvSpPr>
          <p:nvPr>
            <p:ph idx="1"/>
          </p:nvPr>
        </p:nvSpPr>
        <p:spPr>
          <a:xfrm>
            <a:off x="838200" y="1547446"/>
            <a:ext cx="10515600" cy="5198011"/>
          </a:xfrm>
        </p:spPr>
        <p:txBody>
          <a:bodyPr>
            <a:normAutofit/>
          </a:bodyPr>
          <a:lstStyle/>
          <a:p>
            <a:pPr algn="just"/>
            <a:r>
              <a:rPr lang="en-US" dirty="0"/>
              <a:t>The right to safety of life is a concept that is part of the broader framework </a:t>
            </a:r>
            <a:r>
              <a:rPr lang="cs-CZ" dirty="0" err="1"/>
              <a:t>with</a:t>
            </a:r>
            <a:r>
              <a:rPr lang="en-US" dirty="0"/>
              <a:t> roots in the law of nature. </a:t>
            </a:r>
            <a:endParaRPr lang="cs-CZ" dirty="0"/>
          </a:p>
          <a:p>
            <a:pPr algn="just"/>
            <a:r>
              <a:rPr lang="en-US" dirty="0"/>
              <a:t>It includes the protection of an individual from threats to life from various causes, including physical violence, war, crime, terrorism, as well as natural disasters or environmental threats. </a:t>
            </a:r>
          </a:p>
          <a:p>
            <a:pPr algn="just"/>
            <a:r>
              <a:rPr lang="en-US" dirty="0"/>
              <a:t>This right is inseparable from the fundamental right to life, which is enshrined in many international treaties, including the International Covenant on Civil and Political Rights (ICCPR) , Article 6 of which states: </a:t>
            </a:r>
          </a:p>
          <a:p>
            <a:pPr marL="0" indent="0" algn="just">
              <a:buNone/>
            </a:pPr>
            <a:r>
              <a:rPr lang="en-US" b="1" dirty="0">
                <a:solidFill>
                  <a:srgbClr val="FF0000"/>
                </a:solidFill>
              </a:rPr>
              <a:t>Every human being has a natural right to life. This right must be protected by law</a:t>
            </a:r>
            <a:r>
              <a:rPr lang="cs-CZ" b="1" dirty="0">
                <a:solidFill>
                  <a:srgbClr val="FF0000"/>
                </a:solidFill>
              </a:rPr>
              <a:t>,</a:t>
            </a:r>
            <a:r>
              <a:rPr lang="en-US" b="1" dirty="0">
                <a:solidFill>
                  <a:srgbClr val="FF0000"/>
                </a:solidFill>
              </a:rPr>
              <a:t> no matter the source, a law above the law.</a:t>
            </a:r>
            <a:endParaRPr lang="cs-CZ" b="1" dirty="0">
              <a:solidFill>
                <a:srgbClr val="FF0000"/>
              </a:solidFill>
            </a:endParaRPr>
          </a:p>
        </p:txBody>
      </p:sp>
    </p:spTree>
    <p:extLst>
      <p:ext uri="{BB962C8B-B14F-4D97-AF65-F5344CB8AC3E}">
        <p14:creationId xmlns:p14="http://schemas.microsoft.com/office/powerpoint/2010/main" val="2171860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3CFFE8-EB9D-5ADB-9501-2E56C1FB370A}"/>
              </a:ext>
            </a:extLst>
          </p:cNvPr>
          <p:cNvSpPr>
            <a:spLocks noGrp="1"/>
          </p:cNvSpPr>
          <p:nvPr>
            <p:ph type="title"/>
          </p:nvPr>
        </p:nvSpPr>
        <p:spPr>
          <a:xfrm>
            <a:off x="838200" y="1"/>
            <a:ext cx="10515600" cy="1505242"/>
          </a:xfrm>
        </p:spPr>
        <p:txBody>
          <a:bodyPr>
            <a:normAutofit/>
          </a:bodyPr>
          <a:lstStyle/>
          <a:p>
            <a:pPr algn="ctr"/>
            <a:r>
              <a:rPr lang="en-US" sz="3600" b="1" dirty="0">
                <a:solidFill>
                  <a:srgbClr val="FF0000"/>
                </a:solidFill>
              </a:rPr>
              <a:t>Current challenges for the right to safety of life</a:t>
            </a:r>
            <a:endParaRPr lang="cs-CZ" sz="3600" b="1" dirty="0">
              <a:solidFill>
                <a:srgbClr val="FF0000"/>
              </a:solidFill>
            </a:endParaRPr>
          </a:p>
        </p:txBody>
      </p:sp>
      <p:sp>
        <p:nvSpPr>
          <p:cNvPr id="3" name="Zástupný obsah 2">
            <a:extLst>
              <a:ext uri="{FF2B5EF4-FFF2-40B4-BE49-F238E27FC236}">
                <a16:creationId xmlns:a16="http://schemas.microsoft.com/office/drawing/2014/main" id="{CDB16628-7FB5-262A-AB09-7FEDF34B04E6}"/>
              </a:ext>
            </a:extLst>
          </p:cNvPr>
          <p:cNvSpPr>
            <a:spLocks noGrp="1"/>
          </p:cNvSpPr>
          <p:nvPr>
            <p:ph idx="1"/>
          </p:nvPr>
        </p:nvSpPr>
        <p:spPr>
          <a:xfrm>
            <a:off x="838200" y="1392702"/>
            <a:ext cx="10515600" cy="5465297"/>
          </a:xfrm>
        </p:spPr>
        <p:txBody>
          <a:bodyPr>
            <a:normAutofit/>
          </a:bodyPr>
          <a:lstStyle/>
          <a:p>
            <a:pPr algn="just"/>
            <a:r>
              <a:rPr lang="en-US" dirty="0"/>
              <a:t>Armed conflicts, terrorism, domestic violence, poverty, lack of access to basic needs such as healthcare and clean water, but also problems related to climate change and environmental protection.</a:t>
            </a:r>
          </a:p>
          <a:p>
            <a:pPr algn="just"/>
            <a:r>
              <a:rPr lang="en-US" dirty="0">
                <a:solidFill>
                  <a:srgbClr val="FF0000"/>
                </a:solidFill>
              </a:rPr>
              <a:t>The deficit of moral and ethics in handling the challenges</a:t>
            </a:r>
            <a:r>
              <a:rPr lang="en-US" dirty="0"/>
              <a:t>. At the same time, we also can observe the degradation of the state, of the international organizations, the United Nations and its agencies.</a:t>
            </a:r>
          </a:p>
          <a:p>
            <a:pPr algn="just"/>
            <a:r>
              <a:rPr lang="en-US" dirty="0"/>
              <a:t>There is no will to cooperate and coordinate effort at the level of OSCE. Even Russian students were denied access to attend meetings as listeners via Zoom or similar platforms, although students from other OSCE states have this opportunity and actively use it. </a:t>
            </a:r>
          </a:p>
          <a:p>
            <a:pPr algn="just"/>
            <a:r>
              <a:rPr lang="en-US" b="1" dirty="0">
                <a:solidFill>
                  <a:srgbClr val="FF0000"/>
                </a:solidFill>
              </a:rPr>
              <a:t>When a tree or a forest is cut down, a lot of noise is heard, when the tree grows, </a:t>
            </a:r>
            <a:r>
              <a:rPr lang="cs-CZ" b="1" dirty="0" err="1">
                <a:solidFill>
                  <a:srgbClr val="FF0000"/>
                </a:solidFill>
              </a:rPr>
              <a:t>we</a:t>
            </a:r>
            <a:r>
              <a:rPr lang="cs-CZ" b="1" dirty="0">
                <a:solidFill>
                  <a:srgbClr val="FF0000"/>
                </a:solidFill>
              </a:rPr>
              <a:t> </a:t>
            </a:r>
            <a:r>
              <a:rPr lang="cs-CZ" b="1" dirty="0" err="1">
                <a:solidFill>
                  <a:srgbClr val="FF0000"/>
                </a:solidFill>
              </a:rPr>
              <a:t>hear</a:t>
            </a:r>
            <a:r>
              <a:rPr lang="cs-CZ" b="1">
                <a:solidFill>
                  <a:srgbClr val="FF0000"/>
                </a:solidFill>
              </a:rPr>
              <a:t> </a:t>
            </a:r>
            <a:r>
              <a:rPr lang="en-US" b="1">
                <a:solidFill>
                  <a:srgbClr val="FF0000"/>
                </a:solidFill>
              </a:rPr>
              <a:t>nothing</a:t>
            </a:r>
            <a:r>
              <a:rPr lang="en-US" dirty="0">
                <a:solidFill>
                  <a:srgbClr val="FF0000"/>
                </a:solidFill>
              </a:rPr>
              <a:t>.</a:t>
            </a:r>
            <a:endParaRPr lang="cs-CZ" dirty="0">
              <a:solidFill>
                <a:srgbClr val="FF0000"/>
              </a:solidFill>
            </a:endParaRPr>
          </a:p>
        </p:txBody>
      </p:sp>
    </p:spTree>
    <p:extLst>
      <p:ext uri="{BB962C8B-B14F-4D97-AF65-F5344CB8AC3E}">
        <p14:creationId xmlns:p14="http://schemas.microsoft.com/office/powerpoint/2010/main" val="2753759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92E1DD-E074-EB48-CCCD-C7183DA75500}"/>
              </a:ext>
            </a:extLst>
          </p:cNvPr>
          <p:cNvSpPr>
            <a:spLocks noGrp="1"/>
          </p:cNvSpPr>
          <p:nvPr>
            <p:ph type="title"/>
          </p:nvPr>
        </p:nvSpPr>
        <p:spPr/>
        <p:txBody>
          <a:bodyPr>
            <a:normAutofit/>
          </a:bodyPr>
          <a:lstStyle/>
          <a:p>
            <a:pPr algn="ctr"/>
            <a:r>
              <a:rPr lang="en-US" sz="3600" b="1" dirty="0">
                <a:solidFill>
                  <a:srgbClr val="FF0000"/>
                </a:solidFill>
              </a:rPr>
              <a:t>Human rights form a fundamental pillar of modern international law and morality</a:t>
            </a:r>
            <a:endParaRPr lang="cs-CZ" sz="3600" b="1" dirty="0">
              <a:solidFill>
                <a:srgbClr val="FF0000"/>
              </a:solidFill>
            </a:endParaRPr>
          </a:p>
        </p:txBody>
      </p:sp>
      <p:sp>
        <p:nvSpPr>
          <p:cNvPr id="3" name="Zástupný obsah 2">
            <a:extLst>
              <a:ext uri="{FF2B5EF4-FFF2-40B4-BE49-F238E27FC236}">
                <a16:creationId xmlns:a16="http://schemas.microsoft.com/office/drawing/2014/main" id="{A7BA2486-8397-4F1F-7032-EBFBA6700AD6}"/>
              </a:ext>
            </a:extLst>
          </p:cNvPr>
          <p:cNvSpPr>
            <a:spLocks noGrp="1"/>
          </p:cNvSpPr>
          <p:nvPr>
            <p:ph idx="1"/>
          </p:nvPr>
        </p:nvSpPr>
        <p:spPr>
          <a:xfrm>
            <a:off x="838200" y="1825625"/>
            <a:ext cx="10515600" cy="4667250"/>
          </a:xfrm>
        </p:spPr>
        <p:txBody>
          <a:bodyPr>
            <a:normAutofit/>
          </a:bodyPr>
          <a:lstStyle/>
          <a:p>
            <a:pPr algn="just"/>
            <a:r>
              <a:rPr lang="en-US" dirty="0"/>
              <a:t>At the </a:t>
            </a:r>
            <a:r>
              <a:rPr lang="en-US" dirty="0" err="1"/>
              <a:t>centre</a:t>
            </a:r>
            <a:r>
              <a:rPr lang="en-US" dirty="0"/>
              <a:t> of controversy over human rights is the disagreement on the relationship between two sets of human rights</a:t>
            </a:r>
            <a:r>
              <a:rPr lang="cs-CZ" dirty="0"/>
              <a:t>:</a:t>
            </a:r>
          </a:p>
          <a:p>
            <a:pPr marL="514350" indent="-514350" algn="just">
              <a:buAutoNum type="arabicParenR"/>
            </a:pPr>
            <a:r>
              <a:rPr lang="en-US" dirty="0"/>
              <a:t>civil and political rights on the one hand, and </a:t>
            </a:r>
            <a:endParaRPr lang="cs-CZ" dirty="0"/>
          </a:p>
          <a:p>
            <a:pPr marL="514350" indent="-514350" algn="just">
              <a:buAutoNum type="arabicParenR"/>
            </a:pPr>
            <a:r>
              <a:rPr lang="en-US" dirty="0"/>
              <a:t>social and economic rights on the other. </a:t>
            </a:r>
            <a:endParaRPr lang="cs-CZ" dirty="0"/>
          </a:p>
          <a:p>
            <a:pPr algn="just"/>
            <a:r>
              <a:rPr lang="en-US" dirty="0"/>
              <a:t>In addition, there is a need to consider the variety of civilizations, the transformation processes and the current military conflicts as a part of the global anthropological war. </a:t>
            </a:r>
            <a:endParaRPr lang="cs-CZ" dirty="0"/>
          </a:p>
          <a:p>
            <a:pPr algn="just"/>
            <a:r>
              <a:rPr lang="en-US" dirty="0">
                <a:solidFill>
                  <a:srgbClr val="FF0000"/>
                </a:solidFill>
              </a:rPr>
              <a:t>Much of the debate</a:t>
            </a:r>
            <a:r>
              <a:rPr lang="cs-CZ" dirty="0">
                <a:solidFill>
                  <a:srgbClr val="FF0000"/>
                </a:solidFill>
              </a:rPr>
              <a:t> </a:t>
            </a:r>
            <a:r>
              <a:rPr lang="en-US" dirty="0">
                <a:solidFill>
                  <a:srgbClr val="FF0000"/>
                </a:solidFill>
              </a:rPr>
              <a:t>has been undertaken on theoretical and normative levels. Empirical evidence is needed to advance this debate</a:t>
            </a:r>
            <a:r>
              <a:rPr lang="en-US" dirty="0"/>
              <a:t>. </a:t>
            </a:r>
            <a:endParaRPr lang="cs-CZ" dirty="0"/>
          </a:p>
        </p:txBody>
      </p:sp>
    </p:spTree>
    <p:extLst>
      <p:ext uri="{BB962C8B-B14F-4D97-AF65-F5344CB8AC3E}">
        <p14:creationId xmlns:p14="http://schemas.microsoft.com/office/powerpoint/2010/main" val="3730349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90A4FF-D6EF-7D2E-E817-F44512809E73}"/>
              </a:ext>
            </a:extLst>
          </p:cNvPr>
          <p:cNvSpPr>
            <a:spLocks noGrp="1"/>
          </p:cNvSpPr>
          <p:nvPr>
            <p:ph type="title"/>
          </p:nvPr>
        </p:nvSpPr>
        <p:spPr/>
        <p:txBody>
          <a:bodyPr>
            <a:noAutofit/>
          </a:bodyPr>
          <a:lstStyle/>
          <a:p>
            <a:pPr algn="ctr"/>
            <a:br>
              <a:rPr lang="cs-CZ" sz="3200" dirty="0"/>
            </a:br>
            <a:r>
              <a:rPr lang="cs-CZ" sz="3600" b="1" dirty="0">
                <a:solidFill>
                  <a:srgbClr val="FF0000"/>
                </a:solidFill>
              </a:rPr>
              <a:t>F</a:t>
            </a:r>
            <a:r>
              <a:rPr lang="en-US" sz="3600" b="1" dirty="0">
                <a:solidFill>
                  <a:srgbClr val="FF0000"/>
                </a:solidFill>
              </a:rPr>
              <a:t>our main facts in regard to the Western concepts of human rights and two arguments  </a:t>
            </a:r>
            <a:br>
              <a:rPr lang="en-US" sz="3600" b="1" dirty="0">
                <a:solidFill>
                  <a:srgbClr val="FF0000"/>
                </a:solidFill>
              </a:rPr>
            </a:br>
            <a:br>
              <a:rPr lang="en-US" sz="3600" b="1" dirty="0"/>
            </a:br>
            <a:endParaRPr lang="cs-CZ" sz="3600" b="1" dirty="0"/>
          </a:p>
        </p:txBody>
      </p:sp>
      <p:sp>
        <p:nvSpPr>
          <p:cNvPr id="3" name="Zástupný obsah 2">
            <a:extLst>
              <a:ext uri="{FF2B5EF4-FFF2-40B4-BE49-F238E27FC236}">
                <a16:creationId xmlns:a16="http://schemas.microsoft.com/office/drawing/2014/main" id="{8EAAB482-8F82-FEBC-4E5C-6EBD23B4CCC7}"/>
              </a:ext>
            </a:extLst>
          </p:cNvPr>
          <p:cNvSpPr>
            <a:spLocks noGrp="1"/>
          </p:cNvSpPr>
          <p:nvPr>
            <p:ph idx="1"/>
          </p:nvPr>
        </p:nvSpPr>
        <p:spPr>
          <a:xfrm>
            <a:off x="838200" y="1547446"/>
            <a:ext cx="10515600" cy="5683348"/>
          </a:xfrm>
        </p:spPr>
        <p:txBody>
          <a:bodyPr>
            <a:normAutofit fontScale="85000" lnSpcReduction="20000"/>
          </a:bodyPr>
          <a:lstStyle/>
          <a:p>
            <a:pPr marL="0" indent="0">
              <a:buNone/>
            </a:pPr>
            <a:r>
              <a:rPr lang="cs-CZ" sz="3600" dirty="0"/>
              <a:t>1) </a:t>
            </a:r>
            <a:r>
              <a:rPr lang="en-US" sz="3600" dirty="0"/>
              <a:t>The historical background. </a:t>
            </a:r>
            <a:endParaRPr lang="cs-CZ" sz="3600" dirty="0"/>
          </a:p>
          <a:p>
            <a:pPr marL="0" indent="0">
              <a:buNone/>
            </a:pPr>
            <a:r>
              <a:rPr lang="en-US" sz="3600" dirty="0"/>
              <a:t>2) The language aspect and the formulations. </a:t>
            </a:r>
            <a:endParaRPr lang="cs-CZ" sz="3600" dirty="0"/>
          </a:p>
          <a:p>
            <a:pPr marL="0" indent="0">
              <a:buNone/>
            </a:pPr>
            <a:r>
              <a:rPr lang="en-US" sz="3600" dirty="0"/>
              <a:t>3) The fact of non-resolvable contradictions and paradoxes. </a:t>
            </a:r>
            <a:endParaRPr lang="cs-CZ" sz="3600" dirty="0"/>
          </a:p>
          <a:p>
            <a:pPr marL="0" indent="0">
              <a:buNone/>
            </a:pPr>
            <a:r>
              <a:rPr lang="en-US" sz="3600" dirty="0"/>
              <a:t>4) The non-scientific origins of HR concepts.</a:t>
            </a:r>
            <a:endParaRPr lang="en-US" sz="3100" dirty="0"/>
          </a:p>
          <a:p>
            <a:pPr marL="0" indent="0" algn="just">
              <a:buNone/>
            </a:pPr>
            <a:r>
              <a:rPr lang="en-US" sz="3100" dirty="0"/>
              <a:t>A) Judgments of ECHR </a:t>
            </a:r>
            <a:r>
              <a:rPr lang="cs-CZ" sz="3100" dirty="0"/>
              <a:t>are </a:t>
            </a:r>
            <a:r>
              <a:rPr lang="en-US" sz="3100" dirty="0"/>
              <a:t>not formally bound by precedents</a:t>
            </a:r>
            <a:r>
              <a:rPr lang="cs-CZ" sz="3100" dirty="0"/>
              <a:t>. T</a:t>
            </a:r>
            <a:r>
              <a:rPr lang="en-US" sz="3100" dirty="0"/>
              <a:t>he number of conflict</a:t>
            </a:r>
            <a:r>
              <a:rPr lang="cs-CZ" sz="3100" dirty="0"/>
              <a:t>s</a:t>
            </a:r>
            <a:r>
              <a:rPr lang="en-US" sz="3100" dirty="0"/>
              <a:t> with rights entrenched in other provisions of the Convention and the autonomous interpretation, </a:t>
            </a:r>
            <a:r>
              <a:rPr lang="cs-CZ" sz="3100" dirty="0" err="1"/>
              <a:t>with</a:t>
            </a:r>
            <a:r>
              <a:rPr lang="cs-CZ" sz="3100" dirty="0"/>
              <a:t> </a:t>
            </a:r>
            <a:r>
              <a:rPr lang="en-US" sz="3100" dirty="0"/>
              <a:t>a protection wider in scope than the</a:t>
            </a:r>
            <a:r>
              <a:rPr lang="cs-CZ" sz="3100" dirty="0"/>
              <a:t> </a:t>
            </a:r>
            <a:r>
              <a:rPr lang="cs-CZ" sz="3100" dirty="0" err="1"/>
              <a:t>one</a:t>
            </a:r>
            <a:r>
              <a:rPr lang="en-US" sz="3100" dirty="0"/>
              <a:t> offered under national law</a:t>
            </a:r>
            <a:r>
              <a:rPr lang="cs-CZ" sz="3100" dirty="0"/>
              <a:t>, </a:t>
            </a:r>
            <a:r>
              <a:rPr lang="en-US" sz="3100" dirty="0"/>
              <a:t>lead to limitations of national sovereignty</a:t>
            </a:r>
            <a:r>
              <a:rPr lang="cs-CZ" sz="3100" dirty="0"/>
              <a:t>.</a:t>
            </a:r>
            <a:r>
              <a:rPr lang="en-US" sz="3100" dirty="0"/>
              <a:t>  </a:t>
            </a:r>
          </a:p>
          <a:p>
            <a:pPr marL="0" indent="0" algn="just">
              <a:buNone/>
            </a:pPr>
            <a:r>
              <a:rPr lang="en-US" sz="3100" dirty="0"/>
              <a:t>B) The current geopolitical and geo-economic environment could be characterized by the absence of trust, dialog, linear technological development, commonly accepted values and national interests</a:t>
            </a:r>
            <a:endParaRPr lang="cs-CZ" sz="3100" dirty="0"/>
          </a:p>
          <a:p>
            <a:pPr marL="0" indent="0" algn="just">
              <a:buNone/>
            </a:pPr>
            <a:r>
              <a:rPr lang="cs-CZ" sz="3100" dirty="0">
                <a:solidFill>
                  <a:srgbClr val="FF0000"/>
                </a:solidFill>
              </a:rPr>
              <a:t>T</a:t>
            </a:r>
            <a:r>
              <a:rPr lang="en-US" sz="3100" dirty="0">
                <a:solidFill>
                  <a:srgbClr val="FF0000"/>
                </a:solidFill>
              </a:rPr>
              <a:t>he concept of human rights lacking scientific origin make any result of their comparison of only limited and theoretical value (not quantifiable and of quality). </a:t>
            </a:r>
          </a:p>
          <a:p>
            <a:pPr marL="0" indent="0">
              <a:buNone/>
            </a:pPr>
            <a:r>
              <a:rPr lang="en-US" sz="3100" dirty="0"/>
              <a:t> </a:t>
            </a:r>
          </a:p>
          <a:p>
            <a:endParaRPr lang="cs-CZ" dirty="0"/>
          </a:p>
        </p:txBody>
      </p:sp>
    </p:spTree>
    <p:extLst>
      <p:ext uri="{BB962C8B-B14F-4D97-AF65-F5344CB8AC3E}">
        <p14:creationId xmlns:p14="http://schemas.microsoft.com/office/powerpoint/2010/main" val="3860440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F2E7C5-5245-E732-EB67-E947D8DE9C23}"/>
              </a:ext>
            </a:extLst>
          </p:cNvPr>
          <p:cNvSpPr>
            <a:spLocks noGrp="1"/>
          </p:cNvSpPr>
          <p:nvPr>
            <p:ph type="title"/>
          </p:nvPr>
        </p:nvSpPr>
        <p:spPr>
          <a:xfrm>
            <a:off x="838200" y="1"/>
            <a:ext cx="10515600" cy="1690688"/>
          </a:xfrm>
        </p:spPr>
        <p:txBody>
          <a:bodyPr>
            <a:normAutofit/>
          </a:bodyPr>
          <a:lstStyle/>
          <a:p>
            <a:pPr algn="ctr"/>
            <a:r>
              <a:rPr lang="cs-CZ" sz="3600" b="1" dirty="0" err="1">
                <a:solidFill>
                  <a:srgbClr val="FF0000"/>
                </a:solidFill>
              </a:rPr>
              <a:t>Concepts</a:t>
            </a:r>
            <a:r>
              <a:rPr lang="cs-CZ" sz="3600" b="1" dirty="0">
                <a:solidFill>
                  <a:srgbClr val="FF0000"/>
                </a:solidFill>
              </a:rPr>
              <a:t> </a:t>
            </a:r>
            <a:r>
              <a:rPr lang="cs-CZ" sz="3600" b="1" dirty="0" err="1">
                <a:solidFill>
                  <a:srgbClr val="FF0000"/>
                </a:solidFill>
              </a:rPr>
              <a:t>of</a:t>
            </a:r>
            <a:r>
              <a:rPr lang="cs-CZ" sz="3600" b="1" dirty="0">
                <a:solidFill>
                  <a:srgbClr val="FF0000"/>
                </a:solidFill>
              </a:rPr>
              <a:t> </a:t>
            </a:r>
            <a:r>
              <a:rPr lang="cs-CZ" sz="3600" b="1" dirty="0" err="1">
                <a:solidFill>
                  <a:srgbClr val="FF0000"/>
                </a:solidFill>
              </a:rPr>
              <a:t>human</a:t>
            </a:r>
            <a:r>
              <a:rPr lang="cs-CZ" sz="3600" b="1" dirty="0">
                <a:solidFill>
                  <a:srgbClr val="FF0000"/>
                </a:solidFill>
              </a:rPr>
              <a:t> </a:t>
            </a:r>
            <a:r>
              <a:rPr lang="cs-CZ" sz="3600" b="1" dirty="0" err="1">
                <a:solidFill>
                  <a:srgbClr val="FF0000"/>
                </a:solidFill>
              </a:rPr>
              <a:t>rights</a:t>
            </a:r>
            <a:endParaRPr lang="cs-CZ" sz="3600" b="1" dirty="0">
              <a:solidFill>
                <a:srgbClr val="FF0000"/>
              </a:solidFill>
            </a:endParaRPr>
          </a:p>
        </p:txBody>
      </p:sp>
      <p:sp>
        <p:nvSpPr>
          <p:cNvPr id="3" name="Zástupný obsah 2">
            <a:extLst>
              <a:ext uri="{FF2B5EF4-FFF2-40B4-BE49-F238E27FC236}">
                <a16:creationId xmlns:a16="http://schemas.microsoft.com/office/drawing/2014/main" id="{DD2F597A-07A3-C1A3-5892-C8EEA56BB097}"/>
              </a:ext>
            </a:extLst>
          </p:cNvPr>
          <p:cNvSpPr>
            <a:spLocks noGrp="1"/>
          </p:cNvSpPr>
          <p:nvPr>
            <p:ph idx="1"/>
          </p:nvPr>
        </p:nvSpPr>
        <p:spPr>
          <a:xfrm>
            <a:off x="838200" y="1690689"/>
            <a:ext cx="10515600" cy="4959497"/>
          </a:xfrm>
        </p:spPr>
        <p:txBody>
          <a:bodyPr>
            <a:normAutofit/>
          </a:bodyPr>
          <a:lstStyle/>
          <a:p>
            <a:pPr algn="just"/>
            <a:r>
              <a:rPr lang="en-US" dirty="0"/>
              <a:t>As the Eastern and Chinese concepts differ from corresponding Western concepts it follows first that we needed to understand what it means for concepts to differ from one another. </a:t>
            </a:r>
            <a:endParaRPr lang="cs-CZ" dirty="0"/>
          </a:p>
          <a:p>
            <a:pPr algn="just"/>
            <a:r>
              <a:rPr lang="en-US" dirty="0"/>
              <a:t>Further we need understand that concepts are usually emerging from relatively stable agreements in a community's norms, rather than as single, unchanging things that people had to share for communication to succeed. </a:t>
            </a:r>
            <a:endParaRPr lang="cs-CZ" dirty="0"/>
          </a:p>
          <a:p>
            <a:pPr algn="just"/>
            <a:r>
              <a:rPr lang="cs-CZ" dirty="0">
                <a:solidFill>
                  <a:srgbClr val="FF0000"/>
                </a:solidFill>
              </a:rPr>
              <a:t>C</a:t>
            </a:r>
            <a:r>
              <a:rPr lang="en-US" dirty="0" err="1">
                <a:solidFill>
                  <a:srgbClr val="FF0000"/>
                </a:solidFill>
              </a:rPr>
              <a:t>oncepts</a:t>
            </a:r>
            <a:r>
              <a:rPr lang="en-US" dirty="0">
                <a:solidFill>
                  <a:srgbClr val="FF0000"/>
                </a:solidFill>
              </a:rPr>
              <a:t> are messier</a:t>
            </a:r>
            <a:r>
              <a:rPr lang="cs-CZ" dirty="0">
                <a:solidFill>
                  <a:srgbClr val="FF0000"/>
                </a:solidFill>
              </a:rPr>
              <a:t>,</a:t>
            </a:r>
            <a:r>
              <a:rPr lang="en-US" dirty="0">
                <a:solidFill>
                  <a:srgbClr val="FF0000"/>
                </a:solidFill>
              </a:rPr>
              <a:t> and more complex than one may imagine.</a:t>
            </a:r>
            <a:endParaRPr lang="cs-CZ" dirty="0">
              <a:solidFill>
                <a:srgbClr val="FF0000"/>
              </a:solidFill>
            </a:endParaRPr>
          </a:p>
          <a:p>
            <a:pPr algn="just"/>
            <a:r>
              <a:rPr lang="en-US" dirty="0"/>
              <a:t>The right to life, the right to personal safety and protection from violence are explicitly mentioned in Article 3 of the Declaration: Everyone has the right to life, liberty and security of person</a:t>
            </a:r>
            <a:r>
              <a:rPr lang="cs-CZ" dirty="0"/>
              <a:t>.</a:t>
            </a:r>
          </a:p>
        </p:txBody>
      </p:sp>
    </p:spTree>
    <p:extLst>
      <p:ext uri="{BB962C8B-B14F-4D97-AF65-F5344CB8AC3E}">
        <p14:creationId xmlns:p14="http://schemas.microsoft.com/office/powerpoint/2010/main" val="1143533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7AFB28-50C3-3AA8-1591-565A82615A3B}"/>
              </a:ext>
            </a:extLst>
          </p:cNvPr>
          <p:cNvSpPr>
            <a:spLocks noGrp="1"/>
          </p:cNvSpPr>
          <p:nvPr>
            <p:ph type="title"/>
          </p:nvPr>
        </p:nvSpPr>
        <p:spPr>
          <a:xfrm>
            <a:off x="838200" y="1"/>
            <a:ext cx="10515600" cy="1434904"/>
          </a:xfrm>
        </p:spPr>
        <p:txBody>
          <a:bodyPr>
            <a:normAutofit/>
          </a:bodyPr>
          <a:lstStyle/>
          <a:p>
            <a:pPr algn="ctr"/>
            <a:r>
              <a:rPr lang="cs-CZ" sz="3600" b="1" dirty="0" err="1">
                <a:solidFill>
                  <a:srgbClr val="FF0000"/>
                </a:solidFill>
              </a:rPr>
              <a:t>The</a:t>
            </a:r>
            <a:r>
              <a:rPr lang="cs-CZ" sz="3600" b="1" dirty="0">
                <a:solidFill>
                  <a:srgbClr val="FF0000"/>
                </a:solidFill>
              </a:rPr>
              <a:t> </a:t>
            </a:r>
            <a:r>
              <a:rPr lang="cs-CZ" sz="3600" b="1" dirty="0" err="1">
                <a:solidFill>
                  <a:srgbClr val="FF0000"/>
                </a:solidFill>
              </a:rPr>
              <a:t>linguistic</a:t>
            </a:r>
            <a:r>
              <a:rPr lang="cs-CZ" sz="3600" b="1" dirty="0">
                <a:solidFill>
                  <a:srgbClr val="FF0000"/>
                </a:solidFill>
              </a:rPr>
              <a:t> </a:t>
            </a:r>
            <a:r>
              <a:rPr lang="cs-CZ" sz="3600" b="1" dirty="0" err="1">
                <a:solidFill>
                  <a:srgbClr val="FF0000"/>
                </a:solidFill>
              </a:rPr>
              <a:t>aspect</a:t>
            </a:r>
            <a:endParaRPr lang="cs-CZ" sz="3600" b="1" dirty="0">
              <a:solidFill>
                <a:srgbClr val="FF0000"/>
              </a:solidFill>
            </a:endParaRPr>
          </a:p>
        </p:txBody>
      </p:sp>
      <p:sp>
        <p:nvSpPr>
          <p:cNvPr id="3" name="Zástupný obsah 2">
            <a:extLst>
              <a:ext uri="{FF2B5EF4-FFF2-40B4-BE49-F238E27FC236}">
                <a16:creationId xmlns:a16="http://schemas.microsoft.com/office/drawing/2014/main" id="{2A1C0DE4-DD32-F9E2-430A-5CAC64A05BD0}"/>
              </a:ext>
            </a:extLst>
          </p:cNvPr>
          <p:cNvSpPr>
            <a:spLocks noGrp="1"/>
          </p:cNvSpPr>
          <p:nvPr>
            <p:ph idx="1"/>
          </p:nvPr>
        </p:nvSpPr>
        <p:spPr>
          <a:xfrm>
            <a:off x="838200" y="1434905"/>
            <a:ext cx="10515600" cy="5289451"/>
          </a:xfrm>
        </p:spPr>
        <p:txBody>
          <a:bodyPr/>
          <a:lstStyle/>
          <a:p>
            <a:pPr marL="0" indent="0" algn="just">
              <a:buNone/>
            </a:pPr>
            <a:r>
              <a:rPr lang="cs-CZ" dirty="0"/>
              <a:t>T</a:t>
            </a:r>
            <a:r>
              <a:rPr lang="en-US" dirty="0"/>
              <a:t>he main characteristics of the Chinese language are: </a:t>
            </a:r>
            <a:endParaRPr lang="cs-CZ" dirty="0"/>
          </a:p>
          <a:p>
            <a:pPr marL="514350" indent="-514350" algn="just">
              <a:buAutoNum type="arabicParenR"/>
            </a:pPr>
            <a:r>
              <a:rPr lang="en-US" dirty="0"/>
              <a:t>linguistically analytic and isolating, </a:t>
            </a:r>
          </a:p>
          <a:p>
            <a:pPr marL="514350" indent="-514350" algn="just">
              <a:buAutoNum type="arabicParenR"/>
            </a:pPr>
            <a:r>
              <a:rPr lang="en-US" dirty="0"/>
              <a:t>word units do not change because of inflection, </a:t>
            </a:r>
          </a:p>
          <a:p>
            <a:pPr marL="514350" indent="-514350" algn="just">
              <a:buAutoNum type="arabicParenR"/>
            </a:pPr>
            <a:r>
              <a:rPr lang="en-US" dirty="0"/>
              <a:t>idioms and allusions from traditional Chinese culture.</a:t>
            </a:r>
            <a:endParaRPr lang="cs-CZ" dirty="0"/>
          </a:p>
          <a:p>
            <a:pPr marL="0" indent="0" algn="just">
              <a:buNone/>
            </a:pPr>
            <a:r>
              <a:rPr lang="en-US" dirty="0">
                <a:solidFill>
                  <a:srgbClr val="FF0000"/>
                </a:solidFill>
              </a:rPr>
              <a:t>From this follows that the concepts in West are West´s own. In East are East´s own. </a:t>
            </a:r>
          </a:p>
          <a:p>
            <a:pPr marL="0" indent="0" algn="just">
              <a:buNone/>
            </a:pPr>
            <a:r>
              <a:rPr lang="en-US" dirty="0">
                <a:solidFill>
                  <a:srgbClr val="FF0000"/>
                </a:solidFill>
              </a:rPr>
              <a:t>Therefore, concepts in China are China's own. </a:t>
            </a:r>
            <a:endParaRPr lang="cs-CZ" dirty="0">
              <a:solidFill>
                <a:srgbClr val="FF0000"/>
              </a:solidFill>
            </a:endParaRPr>
          </a:p>
          <a:p>
            <a:pPr marL="0" indent="0" algn="just">
              <a:buNone/>
            </a:pPr>
            <a:r>
              <a:rPr lang="cs-CZ" dirty="0"/>
              <a:t>W</a:t>
            </a:r>
            <a:r>
              <a:rPr lang="en-US" dirty="0"/>
              <a:t>e in the West should accept this fact, also because all concepts in contexts within which they have emerged and been contested, have in common central episodes in history of the East and the West. </a:t>
            </a:r>
            <a:endParaRPr lang="cs-CZ" dirty="0"/>
          </a:p>
        </p:txBody>
      </p:sp>
    </p:spTree>
    <p:extLst>
      <p:ext uri="{BB962C8B-B14F-4D97-AF65-F5344CB8AC3E}">
        <p14:creationId xmlns:p14="http://schemas.microsoft.com/office/powerpoint/2010/main" val="311004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A5C8B1-6F0F-239F-5CD7-531A34813D7B}"/>
              </a:ext>
            </a:extLst>
          </p:cNvPr>
          <p:cNvSpPr>
            <a:spLocks noGrp="1"/>
          </p:cNvSpPr>
          <p:nvPr>
            <p:ph type="title"/>
          </p:nvPr>
        </p:nvSpPr>
        <p:spPr>
          <a:xfrm>
            <a:off x="838200" y="1"/>
            <a:ext cx="10515600" cy="1463039"/>
          </a:xfrm>
        </p:spPr>
        <p:txBody>
          <a:bodyPr>
            <a:normAutofit/>
          </a:bodyPr>
          <a:lstStyle/>
          <a:p>
            <a:pPr algn="ctr"/>
            <a:r>
              <a:rPr lang="cs-CZ" sz="3600" b="1" dirty="0" err="1">
                <a:solidFill>
                  <a:srgbClr val="FF0000"/>
                </a:solidFill>
              </a:rPr>
              <a:t>The</a:t>
            </a:r>
            <a:r>
              <a:rPr lang="cs-CZ" sz="3600" b="1" dirty="0">
                <a:solidFill>
                  <a:srgbClr val="FF0000"/>
                </a:solidFill>
              </a:rPr>
              <a:t> </a:t>
            </a:r>
            <a:r>
              <a:rPr lang="cs-CZ" sz="3600" b="1" dirty="0" err="1">
                <a:solidFill>
                  <a:srgbClr val="FF0000"/>
                </a:solidFill>
              </a:rPr>
              <a:t>qualitative</a:t>
            </a:r>
            <a:r>
              <a:rPr lang="cs-CZ" sz="3600" b="1" dirty="0">
                <a:solidFill>
                  <a:srgbClr val="FF0000"/>
                </a:solidFill>
              </a:rPr>
              <a:t> </a:t>
            </a:r>
            <a:r>
              <a:rPr lang="cs-CZ" sz="3600" b="1" dirty="0" err="1">
                <a:solidFill>
                  <a:srgbClr val="FF0000"/>
                </a:solidFill>
              </a:rPr>
              <a:t>difference</a:t>
            </a:r>
            <a:r>
              <a:rPr lang="cs-CZ" sz="3600" b="1" dirty="0">
                <a:solidFill>
                  <a:srgbClr val="FF0000"/>
                </a:solidFill>
              </a:rPr>
              <a:t> </a:t>
            </a:r>
          </a:p>
        </p:txBody>
      </p:sp>
      <p:sp>
        <p:nvSpPr>
          <p:cNvPr id="3" name="Zástupný obsah 2">
            <a:extLst>
              <a:ext uri="{FF2B5EF4-FFF2-40B4-BE49-F238E27FC236}">
                <a16:creationId xmlns:a16="http://schemas.microsoft.com/office/drawing/2014/main" id="{8641174A-9096-4D98-6DED-2EC38A6D1D24}"/>
              </a:ext>
            </a:extLst>
          </p:cNvPr>
          <p:cNvSpPr>
            <a:spLocks noGrp="1"/>
          </p:cNvSpPr>
          <p:nvPr>
            <p:ph idx="1"/>
          </p:nvPr>
        </p:nvSpPr>
        <p:spPr>
          <a:xfrm>
            <a:off x="838200" y="1463040"/>
            <a:ext cx="10515600" cy="5289452"/>
          </a:xfrm>
        </p:spPr>
        <p:txBody>
          <a:bodyPr/>
          <a:lstStyle/>
          <a:p>
            <a:r>
              <a:rPr lang="en-US" dirty="0"/>
              <a:t>ECHR autonomous interpretation allowing a protection much wider in scope than the protection offered under national law lead practically to limitations of national sovereignty. </a:t>
            </a:r>
          </a:p>
          <a:p>
            <a:r>
              <a:rPr lang="en-US" dirty="0"/>
              <a:t>A question to be asked: Cui </a:t>
            </a:r>
            <a:r>
              <a:rPr lang="en-US" dirty="0" err="1"/>
              <a:t>buono</a:t>
            </a:r>
            <a:r>
              <a:rPr lang="en-US" dirty="0"/>
              <a:t>?</a:t>
            </a:r>
          </a:p>
          <a:p>
            <a:r>
              <a:rPr lang="en-US" dirty="0">
                <a:solidFill>
                  <a:srgbClr val="FF0000"/>
                </a:solidFill>
              </a:rPr>
              <a:t>In general</a:t>
            </a:r>
            <a:r>
              <a:rPr lang="cs-CZ" dirty="0">
                <a:solidFill>
                  <a:srgbClr val="FF0000"/>
                </a:solidFill>
              </a:rPr>
              <a:t>: </a:t>
            </a:r>
            <a:r>
              <a:rPr lang="en-US" dirty="0">
                <a:solidFill>
                  <a:srgbClr val="FF0000"/>
                </a:solidFill>
              </a:rPr>
              <a:t>ECHR stands for a play with words. </a:t>
            </a:r>
            <a:endParaRPr lang="cs-CZ" dirty="0">
              <a:solidFill>
                <a:srgbClr val="FF0000"/>
              </a:solidFill>
            </a:endParaRPr>
          </a:p>
          <a:p>
            <a:r>
              <a:rPr lang="en-US" dirty="0"/>
              <a:t>On the Chinese internet we can find two words - </a:t>
            </a:r>
            <a:r>
              <a:rPr lang="en-US" dirty="0" err="1"/>
              <a:t>meizhong</a:t>
            </a:r>
            <a:r>
              <a:rPr lang="en-US" dirty="0"/>
              <a:t> </a:t>
            </a:r>
            <a:r>
              <a:rPr lang="en-US" dirty="0" err="1"/>
              <a:t>buzu</a:t>
            </a:r>
            <a:r>
              <a:rPr lang="en-US" dirty="0"/>
              <a:t>. </a:t>
            </a:r>
          </a:p>
          <a:p>
            <a:r>
              <a:rPr lang="en-US" dirty="0"/>
              <a:t>In my interpretation they mean something like – in the beauty there is a deficit. </a:t>
            </a:r>
            <a:endParaRPr lang="cs-CZ" dirty="0"/>
          </a:p>
          <a:p>
            <a:r>
              <a:rPr lang="en-US" dirty="0">
                <a:solidFill>
                  <a:srgbClr val="FF0000"/>
                </a:solidFill>
              </a:rPr>
              <a:t>Deficit in understanding the fundamentals in relations between the East and the West seems to grow by day.</a:t>
            </a:r>
          </a:p>
          <a:p>
            <a:endParaRPr lang="cs-CZ" dirty="0"/>
          </a:p>
        </p:txBody>
      </p:sp>
    </p:spTree>
    <p:extLst>
      <p:ext uri="{BB962C8B-B14F-4D97-AF65-F5344CB8AC3E}">
        <p14:creationId xmlns:p14="http://schemas.microsoft.com/office/powerpoint/2010/main" val="2088549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3C9F08-BFB9-13C1-5347-8D31EF9120AB}"/>
              </a:ext>
            </a:extLst>
          </p:cNvPr>
          <p:cNvSpPr>
            <a:spLocks noGrp="1"/>
          </p:cNvSpPr>
          <p:nvPr>
            <p:ph type="title"/>
          </p:nvPr>
        </p:nvSpPr>
        <p:spPr>
          <a:xfrm>
            <a:off x="838200" y="1"/>
            <a:ext cx="10515600" cy="1690688"/>
          </a:xfrm>
        </p:spPr>
        <p:txBody>
          <a:bodyPr>
            <a:normAutofit/>
          </a:bodyPr>
          <a:lstStyle/>
          <a:p>
            <a:pPr algn="ctr"/>
            <a:r>
              <a:rPr lang="en-US" sz="3600" b="1" dirty="0">
                <a:solidFill>
                  <a:srgbClr val="FF0000"/>
                </a:solidFill>
              </a:rPr>
              <a:t>The definition of the West and the East</a:t>
            </a:r>
            <a:endParaRPr lang="cs-CZ" sz="3600" b="1" dirty="0">
              <a:solidFill>
                <a:srgbClr val="FF0000"/>
              </a:solidFill>
            </a:endParaRPr>
          </a:p>
        </p:txBody>
      </p:sp>
      <p:sp>
        <p:nvSpPr>
          <p:cNvPr id="3" name="Zástupný obsah 2">
            <a:extLst>
              <a:ext uri="{FF2B5EF4-FFF2-40B4-BE49-F238E27FC236}">
                <a16:creationId xmlns:a16="http://schemas.microsoft.com/office/drawing/2014/main" id="{6C952B60-6CDB-F957-D765-B3F5EC226FA7}"/>
              </a:ext>
            </a:extLst>
          </p:cNvPr>
          <p:cNvSpPr>
            <a:spLocks noGrp="1"/>
          </p:cNvSpPr>
          <p:nvPr>
            <p:ph idx="1"/>
          </p:nvPr>
        </p:nvSpPr>
        <p:spPr>
          <a:xfrm>
            <a:off x="838200" y="1392702"/>
            <a:ext cx="10515600" cy="5465297"/>
          </a:xfrm>
        </p:spPr>
        <p:txBody>
          <a:bodyPr>
            <a:normAutofit/>
          </a:bodyPr>
          <a:lstStyle/>
          <a:p>
            <a:pPr algn="just"/>
            <a:r>
              <a:rPr lang="en-US" dirty="0"/>
              <a:t>East Asian rights are moral claim rights held by East Asians; Western rights are moral claim rights held by Western people. </a:t>
            </a:r>
            <a:endParaRPr lang="cs-CZ" dirty="0"/>
          </a:p>
          <a:p>
            <a:pPr algn="just"/>
            <a:r>
              <a:rPr lang="en-US" dirty="0"/>
              <a:t>While universal rights are held by all human individuals, East Asian rights and Western rights are only held by some human individuals.</a:t>
            </a:r>
            <a:endParaRPr lang="cs-CZ" dirty="0"/>
          </a:p>
          <a:p>
            <a:pPr marL="0" indent="0" algn="just">
              <a:buNone/>
            </a:pPr>
            <a:r>
              <a:rPr lang="en-US" dirty="0"/>
              <a:t>This implies that if some rights are not East Asian rights, then these rights are not universal rights as well as Western rights cannot be universal either.</a:t>
            </a:r>
            <a:endParaRPr lang="cs-CZ" dirty="0"/>
          </a:p>
          <a:p>
            <a:pPr marL="0" indent="0" algn="just">
              <a:buNone/>
            </a:pPr>
            <a:r>
              <a:rPr lang="cs-CZ" dirty="0">
                <a:solidFill>
                  <a:srgbClr val="FF0000"/>
                </a:solidFill>
              </a:rPr>
              <a:t>T</a:t>
            </a:r>
            <a:r>
              <a:rPr lang="en-US" dirty="0">
                <a:solidFill>
                  <a:srgbClr val="FF0000"/>
                </a:solidFill>
              </a:rPr>
              <a:t>here is a need to identify and define the necessary condition for being a right everywhere, if we want to talk about universal rights</a:t>
            </a:r>
            <a:r>
              <a:rPr lang="cs-CZ" dirty="0">
                <a:solidFill>
                  <a:srgbClr val="FF0000"/>
                </a:solidFill>
              </a:rPr>
              <a:t>.</a:t>
            </a:r>
            <a:r>
              <a:rPr lang="en-US" dirty="0">
                <a:solidFill>
                  <a:srgbClr val="FF0000"/>
                </a:solidFill>
              </a:rPr>
              <a:t> </a:t>
            </a:r>
            <a:endParaRPr lang="cs-CZ" dirty="0">
              <a:solidFill>
                <a:srgbClr val="FF0000"/>
              </a:solidFill>
            </a:endParaRPr>
          </a:p>
          <a:p>
            <a:pPr marL="0" indent="0" algn="just">
              <a:buNone/>
            </a:pPr>
            <a:r>
              <a:rPr lang="en-US" dirty="0"/>
              <a:t>What is the concept of the safety? What is the content of the concept of the safety? What action would require the concept to be sustainable?</a:t>
            </a:r>
            <a:endParaRPr lang="cs-CZ" dirty="0"/>
          </a:p>
        </p:txBody>
      </p:sp>
    </p:spTree>
    <p:extLst>
      <p:ext uri="{BB962C8B-B14F-4D97-AF65-F5344CB8AC3E}">
        <p14:creationId xmlns:p14="http://schemas.microsoft.com/office/powerpoint/2010/main" val="3183813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077F07-5693-1618-74C5-B4D2BB87D5D0}"/>
              </a:ext>
            </a:extLst>
          </p:cNvPr>
          <p:cNvSpPr>
            <a:spLocks noGrp="1"/>
          </p:cNvSpPr>
          <p:nvPr>
            <p:ph type="title"/>
          </p:nvPr>
        </p:nvSpPr>
        <p:spPr>
          <a:xfrm>
            <a:off x="838200" y="-295422"/>
            <a:ext cx="10515600" cy="1986112"/>
          </a:xfrm>
        </p:spPr>
        <p:txBody>
          <a:bodyPr>
            <a:normAutofit/>
          </a:bodyPr>
          <a:lstStyle/>
          <a:p>
            <a:pPr algn="ctr"/>
            <a:r>
              <a:rPr lang="en-US" sz="3200" b="1" dirty="0">
                <a:solidFill>
                  <a:srgbClr val="FF0000"/>
                </a:solidFill>
              </a:rPr>
              <a:t>The current state of the world</a:t>
            </a:r>
            <a:endParaRPr lang="cs-CZ" sz="3200" b="1" dirty="0">
              <a:solidFill>
                <a:srgbClr val="FF0000"/>
              </a:solidFill>
            </a:endParaRPr>
          </a:p>
        </p:txBody>
      </p:sp>
      <p:sp>
        <p:nvSpPr>
          <p:cNvPr id="3" name="Zástupný obsah 2">
            <a:extLst>
              <a:ext uri="{FF2B5EF4-FFF2-40B4-BE49-F238E27FC236}">
                <a16:creationId xmlns:a16="http://schemas.microsoft.com/office/drawing/2014/main" id="{66C9E27C-513E-C775-AB24-466A1E3A5435}"/>
              </a:ext>
            </a:extLst>
          </p:cNvPr>
          <p:cNvSpPr>
            <a:spLocks noGrp="1"/>
          </p:cNvSpPr>
          <p:nvPr>
            <p:ph idx="1"/>
          </p:nvPr>
        </p:nvSpPr>
        <p:spPr>
          <a:xfrm>
            <a:off x="838200" y="1434906"/>
            <a:ext cx="10515600" cy="5233180"/>
          </a:xfrm>
        </p:spPr>
        <p:txBody>
          <a:bodyPr>
            <a:normAutofit/>
          </a:bodyPr>
          <a:lstStyle/>
          <a:p>
            <a:pPr algn="just"/>
            <a:r>
              <a:rPr lang="cs-CZ" dirty="0"/>
              <a:t>W</a:t>
            </a:r>
            <a:r>
              <a:rPr lang="en-US" dirty="0"/>
              <a:t>e have been witnessing a stage of an anthropological war.  It means war about moral, ethical, political and material values, resources needed for technological development, and people willing and able to be creative by applying other forms of thinking than the predominantly linear and understanding that the future lies in nature like technologies.</a:t>
            </a:r>
            <a:endParaRPr lang="cs-CZ" dirty="0"/>
          </a:p>
          <a:p>
            <a:pPr algn="just"/>
            <a:r>
              <a:rPr lang="en-US" dirty="0"/>
              <a:t>Munich security conference 2024: </a:t>
            </a:r>
            <a:r>
              <a:rPr lang="en-US" b="1" dirty="0">
                <a:solidFill>
                  <a:srgbClr val="FF0000"/>
                </a:solidFill>
              </a:rPr>
              <a:t>Our western society is no more attractive, no more developing and practically no more patriotic</a:t>
            </a:r>
            <a:r>
              <a:rPr lang="en-US" b="1" dirty="0"/>
              <a:t>.</a:t>
            </a:r>
            <a:endParaRPr lang="cs-CZ" b="1" dirty="0"/>
          </a:p>
          <a:p>
            <a:pPr algn="just"/>
            <a:r>
              <a:rPr lang="cs-CZ" dirty="0"/>
              <a:t>K</a:t>
            </a:r>
            <a:r>
              <a:rPr lang="en-US" dirty="0" err="1"/>
              <a:t>ey</a:t>
            </a:r>
            <a:r>
              <a:rPr lang="en-US" dirty="0"/>
              <a:t> triad – life, family, civilization – creating a group value with potential to be valid everywhere does not exist in the West at least</a:t>
            </a:r>
            <a:r>
              <a:rPr lang="cs-CZ" dirty="0"/>
              <a:t>.</a:t>
            </a:r>
          </a:p>
          <a:p>
            <a:pPr algn="just"/>
            <a:r>
              <a:rPr lang="en-US" dirty="0">
                <a:solidFill>
                  <a:srgbClr val="FF0000"/>
                </a:solidFill>
              </a:rPr>
              <a:t>What are the causes of the decline of the Western world, and the Western civilization? </a:t>
            </a:r>
            <a:endParaRPr lang="cs-CZ" dirty="0">
              <a:solidFill>
                <a:srgbClr val="FF0000"/>
              </a:solidFill>
            </a:endParaRPr>
          </a:p>
          <a:p>
            <a:pPr algn="just"/>
            <a:endParaRPr lang="cs-CZ" dirty="0"/>
          </a:p>
        </p:txBody>
      </p:sp>
    </p:spTree>
    <p:extLst>
      <p:ext uri="{BB962C8B-B14F-4D97-AF65-F5344CB8AC3E}">
        <p14:creationId xmlns:p14="http://schemas.microsoft.com/office/powerpoint/2010/main" val="3044701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C2691-6B8A-FBA5-BA5D-F83A8C82A4A9}"/>
              </a:ext>
            </a:extLst>
          </p:cNvPr>
          <p:cNvSpPr>
            <a:spLocks noGrp="1"/>
          </p:cNvSpPr>
          <p:nvPr>
            <p:ph type="title"/>
          </p:nvPr>
        </p:nvSpPr>
        <p:spPr>
          <a:xfrm>
            <a:off x="838200" y="-295422"/>
            <a:ext cx="10515600" cy="1716259"/>
          </a:xfrm>
        </p:spPr>
        <p:txBody>
          <a:bodyPr>
            <a:normAutofit/>
          </a:bodyPr>
          <a:lstStyle/>
          <a:p>
            <a:pPr algn="ctr"/>
            <a:r>
              <a:rPr lang="en-US" sz="3600" b="1" dirty="0">
                <a:solidFill>
                  <a:srgbClr val="FF0000"/>
                </a:solidFill>
              </a:rPr>
              <a:t>Slavism is, Slavism is not</a:t>
            </a:r>
            <a:endParaRPr lang="cs-CZ" sz="3600" b="1" dirty="0">
              <a:solidFill>
                <a:srgbClr val="FF0000"/>
              </a:solidFill>
            </a:endParaRPr>
          </a:p>
        </p:txBody>
      </p:sp>
      <p:sp>
        <p:nvSpPr>
          <p:cNvPr id="3" name="Zástupný obsah 2">
            <a:extLst>
              <a:ext uri="{FF2B5EF4-FFF2-40B4-BE49-F238E27FC236}">
                <a16:creationId xmlns:a16="http://schemas.microsoft.com/office/drawing/2014/main" id="{8909D189-DED5-1294-E424-5CD80DB2579A}"/>
              </a:ext>
            </a:extLst>
          </p:cNvPr>
          <p:cNvSpPr>
            <a:spLocks noGrp="1"/>
          </p:cNvSpPr>
          <p:nvPr>
            <p:ph idx="1"/>
          </p:nvPr>
        </p:nvSpPr>
        <p:spPr>
          <a:xfrm>
            <a:off x="838200" y="1209822"/>
            <a:ext cx="10515600" cy="5549703"/>
          </a:xfrm>
        </p:spPr>
        <p:txBody>
          <a:bodyPr>
            <a:normAutofit/>
          </a:bodyPr>
          <a:lstStyle/>
          <a:p>
            <a:pPr algn="just"/>
            <a:r>
              <a:rPr lang="en-US" dirty="0"/>
              <a:t>In essence, it is a very actual today: The absence of a unified Slavic ideology. </a:t>
            </a:r>
            <a:r>
              <a:rPr lang="cs-CZ" dirty="0"/>
              <a:t>Q</a:t>
            </a:r>
            <a:r>
              <a:rPr lang="en-US" dirty="0" err="1"/>
              <a:t>uestions</a:t>
            </a:r>
            <a:r>
              <a:rPr lang="en-US" dirty="0"/>
              <a:t>: What is Slavophilism? Could this not be the great utopia? </a:t>
            </a:r>
            <a:endParaRPr lang="cs-CZ" dirty="0"/>
          </a:p>
          <a:p>
            <a:pPr algn="just"/>
            <a:r>
              <a:rPr lang="en-US" dirty="0"/>
              <a:t>In his catastrophic predictions, </a:t>
            </a:r>
            <a:r>
              <a:rPr lang="en-US" dirty="0" err="1"/>
              <a:t>Leontiev</a:t>
            </a:r>
            <a:r>
              <a:rPr lang="en-US" dirty="0"/>
              <a:t> prophesied that the 20th century would be a bloody. </a:t>
            </a:r>
            <a:endParaRPr lang="cs-CZ" dirty="0"/>
          </a:p>
          <a:p>
            <a:pPr algn="just"/>
            <a:r>
              <a:rPr lang="en-US" dirty="0"/>
              <a:t>His aesthetic and political theories had some similarities to those of Friedrich Nietzsche (1844-1900, Also </a:t>
            </a:r>
            <a:r>
              <a:rPr lang="en-US" dirty="0" err="1"/>
              <a:t>sprach</a:t>
            </a:r>
            <a:r>
              <a:rPr lang="en-US" dirty="0"/>
              <a:t> Zarathustra) and Oswald Spengler (1880-1936, </a:t>
            </a:r>
            <a:r>
              <a:rPr lang="en-US" dirty="0" err="1"/>
              <a:t>Untergang</a:t>
            </a:r>
            <a:r>
              <a:rPr lang="en-US" dirty="0"/>
              <a:t> des </a:t>
            </a:r>
            <a:r>
              <a:rPr lang="en-US" dirty="0" err="1"/>
              <a:t>Abendlandes</a:t>
            </a:r>
            <a:r>
              <a:rPr lang="en-US" dirty="0"/>
              <a:t>). </a:t>
            </a:r>
            <a:endParaRPr lang="cs-CZ" dirty="0"/>
          </a:p>
          <a:p>
            <a:pPr algn="just"/>
            <a:r>
              <a:rPr lang="en-US" dirty="0"/>
              <a:t>The current military confrontation on the Ukraine territory and the </a:t>
            </a:r>
            <a:r>
              <a:rPr lang="en-US" dirty="0" err="1"/>
              <a:t>Dostojevsky</a:t>
            </a:r>
            <a:r>
              <a:rPr lang="en-US" dirty="0"/>
              <a:t> (1821-1881) statement prove : </a:t>
            </a:r>
          </a:p>
          <a:p>
            <a:pPr marL="0" indent="0" algn="just">
              <a:buNone/>
            </a:pPr>
            <a:r>
              <a:rPr lang="en-US" dirty="0">
                <a:solidFill>
                  <a:srgbClr val="FF0000"/>
                </a:solidFill>
              </a:rPr>
              <a:t>Russia will not have and never has had such haters, envious, slanderers and even obvious enemies as all these Slavic tribes</a:t>
            </a:r>
            <a:r>
              <a:rPr lang="cs-CZ" dirty="0">
                <a:solidFill>
                  <a:srgbClr val="FF0000"/>
                </a:solidFill>
              </a:rPr>
              <a:t>.</a:t>
            </a:r>
          </a:p>
        </p:txBody>
      </p:sp>
    </p:spTree>
    <p:extLst>
      <p:ext uri="{BB962C8B-B14F-4D97-AF65-F5344CB8AC3E}">
        <p14:creationId xmlns:p14="http://schemas.microsoft.com/office/powerpoint/2010/main" val="43779079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1744</Words>
  <Application>Microsoft Office PowerPoint</Application>
  <PresentationFormat>Širokoúhlá obrazovka</PresentationFormat>
  <Paragraphs>80</Paragraphs>
  <Slides>14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Arial</vt:lpstr>
      <vt:lpstr>Calibri</vt:lpstr>
      <vt:lpstr>Calibri Light</vt:lpstr>
      <vt:lpstr>Motiv Office</vt:lpstr>
      <vt:lpstr>CHINA-EUROPE SEMINAR ON HUMAN RIGHTS 2024 Berlin Marriott Hotel  The Protection of New and Emerging Rights  Views from China and Europe 22nd of October 2024 From human rights to the right to safety of life  Jan Campbell  jancam@jancam.eu </vt:lpstr>
      <vt:lpstr>Human rights form a fundamental pillar of modern international law and morality</vt:lpstr>
      <vt:lpstr> Four main facts in regard to the Western concepts of human rights and two arguments    </vt:lpstr>
      <vt:lpstr>Concepts of human rights</vt:lpstr>
      <vt:lpstr>The linguistic aspect</vt:lpstr>
      <vt:lpstr>The qualitative difference </vt:lpstr>
      <vt:lpstr>The definition of the West and the East</vt:lpstr>
      <vt:lpstr>The current state of the world</vt:lpstr>
      <vt:lpstr>Slavism is, Slavism is not</vt:lpstr>
      <vt:lpstr>The Eastern question</vt:lpstr>
      <vt:lpstr>China – the past and the present</vt:lpstr>
      <vt:lpstr>The symphony of civilizations</vt:lpstr>
      <vt:lpstr>The right to safety of life</vt:lpstr>
      <vt:lpstr>Current challenges for the right to safety of life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jan campbell</dc:creator>
  <cp:lastModifiedBy>jan campbell</cp:lastModifiedBy>
  <cp:revision>3</cp:revision>
  <dcterms:created xsi:type="dcterms:W3CDTF">2024-10-15T09:20:01Z</dcterms:created>
  <dcterms:modified xsi:type="dcterms:W3CDTF">2024-10-19T10:09:41Z</dcterms:modified>
</cp:coreProperties>
</file>