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71" r:id="rId7"/>
    <p:sldId id="272" r:id="rId8"/>
    <p:sldId id="273" r:id="rId9"/>
    <p:sldId id="274" r:id="rId10"/>
    <p:sldId id="261" r:id="rId11"/>
    <p:sldId id="262" r:id="rId12"/>
    <p:sldId id="263" r:id="rId13"/>
    <p:sldId id="264" r:id="rId14"/>
    <p:sldId id="265" r:id="rId15"/>
    <p:sldId id="266" r:id="rId16"/>
    <p:sldId id="268" r:id="rId17"/>
    <p:sldId id="269" r:id="rId18"/>
    <p:sldId id="270" r:id="rId19"/>
    <p:sldId id="275" r:id="rId20"/>
    <p:sldId id="276"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0" d="100"/>
          <a:sy n="60" d="100"/>
        </p:scale>
        <p:origin x="908"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aros\Desktop\HARD%20DISK%20%2016%2011%202024\&#268;L&#193;N%20KY%20CIZ&#205;%20A%20MOJE\A%20MOJE%20&#268;L&#193;NKY\NA&#352;E%20PRAVDA%202022\BYDLEN&#205;\Statisk&#225;%20data%2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aros\Desktop\HARD%20DISK%20%2016%2011%202024\&#268;L&#193;N%20KY%20CIZ&#205;%20A%20MOJE\A%20MOJE%20&#268;L&#193;NKY\NA&#352;E%20PRAVDA%202022\BYDLEN&#205;\Statisk&#225;%20data%2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aros\Desktop\HARD%20DISK%20%2016%2011%202024\&#268;L&#193;N%20KY%20CIZ&#205;%20A%20MOJE\A%20MOJE%20&#268;L&#193;NKY\NA&#352;E%20PRAVDA%202022\BYDLEN&#205;\Statisk&#225;%20data%2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aros\Desktop\HARD%20DISK%20%2016%2011%202024\&#268;L&#193;N%20KY%20CIZ&#205;%20A%20MOJE\A%20MOJE%20&#268;L&#193;NKY\NA&#352;E%20PRAVDA%202022\BYDLEN&#205;\Statisk&#225;%20data%20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aros\Desktop\HARD%20DISK%20%2016%2011%202024\&#268;L&#193;N%20KY%20CIZ&#205;%20A%20MOJE\A%20MOJE%20&#268;L&#193;NKY\NA&#352;E%20PRAVDA%202022\BYDLEN&#205;\Statisk&#225;%20data%202.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200"/>
              <a:t>Postavené byty</a:t>
            </a:r>
            <a:r>
              <a:rPr lang="cs-CZ" sz="3200"/>
              <a:t> na území dnešní</a:t>
            </a:r>
            <a:r>
              <a:rPr lang="cs-CZ" sz="3200" baseline="0"/>
              <a:t> ČR po roce 1948</a:t>
            </a:r>
            <a:endParaRPr lang="en-US" sz="3200"/>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tx>
            <c:strRef>
              <c:f>'výstavba bytů 2'!$C$1</c:f>
              <c:strCache>
                <c:ptCount val="1"/>
                <c:pt idx="0">
                  <c:v>Postavené byty</c:v>
                </c:pt>
              </c:strCache>
            </c:strRef>
          </c:tx>
          <c:spPr>
            <a:ln w="47625" cap="rnd">
              <a:solidFill>
                <a:schemeClr val="accent1"/>
              </a:solidFill>
              <a:round/>
            </a:ln>
            <a:effectLst/>
          </c:spPr>
          <c:marker>
            <c:symbol val="circle"/>
            <c:size val="5"/>
            <c:spPr>
              <a:solidFill>
                <a:schemeClr val="accent1"/>
              </a:solidFill>
              <a:ln w="9525">
                <a:solidFill>
                  <a:schemeClr val="accent1"/>
                </a:solidFill>
              </a:ln>
              <a:effectLst/>
            </c:spPr>
          </c:marker>
          <c:xVal>
            <c:numRef>
              <c:f>'výstavba bytů 2'!$B$2:$B$78</c:f>
              <c:numCache>
                <c:formatCode>0</c:formatCode>
                <c:ptCount val="77"/>
                <c:pt idx="0" formatCode="General">
                  <c:v>2024</c:v>
                </c:pt>
                <c:pt idx="1">
                  <c:v>2023</c:v>
                </c:pt>
                <c:pt idx="2">
                  <c:v>2022</c:v>
                </c:pt>
                <c:pt idx="3">
                  <c:v>2021</c:v>
                </c:pt>
                <c:pt idx="4">
                  <c:v>2020</c:v>
                </c:pt>
                <c:pt idx="5">
                  <c:v>2019</c:v>
                </c:pt>
                <c:pt idx="6">
                  <c:v>2018</c:v>
                </c:pt>
                <c:pt idx="7">
                  <c:v>2017</c:v>
                </c:pt>
                <c:pt idx="8">
                  <c:v>2016</c:v>
                </c:pt>
                <c:pt idx="9">
                  <c:v>2015</c:v>
                </c:pt>
                <c:pt idx="10">
                  <c:v>2014</c:v>
                </c:pt>
                <c:pt idx="11">
                  <c:v>2013</c:v>
                </c:pt>
                <c:pt idx="12">
                  <c:v>2012</c:v>
                </c:pt>
                <c:pt idx="13">
                  <c:v>2011</c:v>
                </c:pt>
                <c:pt idx="14">
                  <c:v>2010</c:v>
                </c:pt>
                <c:pt idx="15">
                  <c:v>2009</c:v>
                </c:pt>
                <c:pt idx="16">
                  <c:v>2008</c:v>
                </c:pt>
                <c:pt idx="17">
                  <c:v>2007</c:v>
                </c:pt>
                <c:pt idx="18">
                  <c:v>2006</c:v>
                </c:pt>
                <c:pt idx="19">
                  <c:v>2005</c:v>
                </c:pt>
                <c:pt idx="20">
                  <c:v>2004</c:v>
                </c:pt>
                <c:pt idx="21">
                  <c:v>2003</c:v>
                </c:pt>
                <c:pt idx="22">
                  <c:v>2002</c:v>
                </c:pt>
                <c:pt idx="23">
                  <c:v>2001</c:v>
                </c:pt>
                <c:pt idx="24">
                  <c:v>2000</c:v>
                </c:pt>
                <c:pt idx="25" formatCode="General">
                  <c:v>1999</c:v>
                </c:pt>
                <c:pt idx="26" formatCode="General">
                  <c:v>1998</c:v>
                </c:pt>
                <c:pt idx="27" formatCode="General">
                  <c:v>1997</c:v>
                </c:pt>
                <c:pt idx="28" formatCode="General">
                  <c:v>1996</c:v>
                </c:pt>
                <c:pt idx="29" formatCode="General">
                  <c:v>1995</c:v>
                </c:pt>
                <c:pt idx="30" formatCode="General">
                  <c:v>1994</c:v>
                </c:pt>
                <c:pt idx="31" formatCode="General">
                  <c:v>1993</c:v>
                </c:pt>
                <c:pt idx="32" formatCode="General">
                  <c:v>1992</c:v>
                </c:pt>
                <c:pt idx="33" formatCode="General">
                  <c:v>1991</c:v>
                </c:pt>
                <c:pt idx="34" formatCode="General">
                  <c:v>1990</c:v>
                </c:pt>
                <c:pt idx="35" formatCode="General">
                  <c:v>1989</c:v>
                </c:pt>
                <c:pt idx="36" formatCode="General">
                  <c:v>1988</c:v>
                </c:pt>
                <c:pt idx="37" formatCode="General">
                  <c:v>1987</c:v>
                </c:pt>
                <c:pt idx="38" formatCode="General">
                  <c:v>1986</c:v>
                </c:pt>
                <c:pt idx="39" formatCode="General">
                  <c:v>1985</c:v>
                </c:pt>
                <c:pt idx="40" formatCode="General">
                  <c:v>1984</c:v>
                </c:pt>
                <c:pt idx="41" formatCode="General">
                  <c:v>1983</c:v>
                </c:pt>
                <c:pt idx="42" formatCode="General">
                  <c:v>1982</c:v>
                </c:pt>
                <c:pt idx="43" formatCode="General">
                  <c:v>1981</c:v>
                </c:pt>
                <c:pt idx="44" formatCode="General">
                  <c:v>1980</c:v>
                </c:pt>
                <c:pt idx="45" formatCode="General">
                  <c:v>1979</c:v>
                </c:pt>
                <c:pt idx="46" formatCode="General">
                  <c:v>1978</c:v>
                </c:pt>
                <c:pt idx="47" formatCode="General">
                  <c:v>1977</c:v>
                </c:pt>
                <c:pt idx="48" formatCode="General">
                  <c:v>1976</c:v>
                </c:pt>
                <c:pt idx="49" formatCode="General">
                  <c:v>1975</c:v>
                </c:pt>
                <c:pt idx="50" formatCode="General">
                  <c:v>1974</c:v>
                </c:pt>
                <c:pt idx="51" formatCode="General">
                  <c:v>1973</c:v>
                </c:pt>
                <c:pt idx="52" formatCode="General">
                  <c:v>1972</c:v>
                </c:pt>
                <c:pt idx="53" formatCode="General">
                  <c:v>1971</c:v>
                </c:pt>
                <c:pt idx="54" formatCode="General">
                  <c:v>1970</c:v>
                </c:pt>
                <c:pt idx="55" formatCode="General">
                  <c:v>1969</c:v>
                </c:pt>
                <c:pt idx="56" formatCode="General">
                  <c:v>1968</c:v>
                </c:pt>
                <c:pt idx="57" formatCode="General">
                  <c:v>1967</c:v>
                </c:pt>
                <c:pt idx="58" formatCode="General">
                  <c:v>1966</c:v>
                </c:pt>
                <c:pt idx="59" formatCode="General">
                  <c:v>1965</c:v>
                </c:pt>
                <c:pt idx="60" formatCode="General">
                  <c:v>1964</c:v>
                </c:pt>
                <c:pt idx="61" formatCode="General">
                  <c:v>1963</c:v>
                </c:pt>
                <c:pt idx="62" formatCode="General">
                  <c:v>1962</c:v>
                </c:pt>
                <c:pt idx="63" formatCode="General">
                  <c:v>1961</c:v>
                </c:pt>
                <c:pt idx="64" formatCode="General">
                  <c:v>1960</c:v>
                </c:pt>
                <c:pt idx="65" formatCode="General">
                  <c:v>1959</c:v>
                </c:pt>
                <c:pt idx="66" formatCode="General">
                  <c:v>1958</c:v>
                </c:pt>
                <c:pt idx="67" formatCode="General">
                  <c:v>1957</c:v>
                </c:pt>
                <c:pt idx="68" formatCode="General">
                  <c:v>1956</c:v>
                </c:pt>
                <c:pt idx="69" formatCode="General">
                  <c:v>1955</c:v>
                </c:pt>
                <c:pt idx="70" formatCode="General">
                  <c:v>1954</c:v>
                </c:pt>
                <c:pt idx="71" formatCode="General">
                  <c:v>1953</c:v>
                </c:pt>
                <c:pt idx="72" formatCode="General">
                  <c:v>1952</c:v>
                </c:pt>
                <c:pt idx="73" formatCode="General">
                  <c:v>1951</c:v>
                </c:pt>
                <c:pt idx="74" formatCode="General">
                  <c:v>1950</c:v>
                </c:pt>
                <c:pt idx="75" formatCode="General">
                  <c:v>1949</c:v>
                </c:pt>
                <c:pt idx="76" formatCode="General">
                  <c:v>1948</c:v>
                </c:pt>
              </c:numCache>
            </c:numRef>
          </c:xVal>
          <c:yVal>
            <c:numRef>
              <c:f>'výstavba bytů 2'!$C$2:$C$78</c:f>
              <c:numCache>
                <c:formatCode>0</c:formatCode>
                <c:ptCount val="77"/>
                <c:pt idx="0" formatCode="General">
                  <c:v>36000</c:v>
                </c:pt>
                <c:pt idx="1">
                  <c:v>38067</c:v>
                </c:pt>
                <c:pt idx="2">
                  <c:v>39398</c:v>
                </c:pt>
                <c:pt idx="3">
                  <c:v>34581</c:v>
                </c:pt>
                <c:pt idx="4">
                  <c:v>34412</c:v>
                </c:pt>
                <c:pt idx="5">
                  <c:v>36404</c:v>
                </c:pt>
                <c:pt idx="6">
                  <c:v>33850</c:v>
                </c:pt>
                <c:pt idx="7">
                  <c:v>28569</c:v>
                </c:pt>
                <c:pt idx="8">
                  <c:v>27322</c:v>
                </c:pt>
                <c:pt idx="9">
                  <c:v>25095</c:v>
                </c:pt>
                <c:pt idx="10">
                  <c:v>23954</c:v>
                </c:pt>
                <c:pt idx="11">
                  <c:v>25238</c:v>
                </c:pt>
                <c:pt idx="12">
                  <c:v>29467</c:v>
                </c:pt>
                <c:pt idx="13">
                  <c:v>28630</c:v>
                </c:pt>
                <c:pt idx="14">
                  <c:v>36442</c:v>
                </c:pt>
                <c:pt idx="15">
                  <c:v>38473</c:v>
                </c:pt>
                <c:pt idx="16">
                  <c:v>38380</c:v>
                </c:pt>
                <c:pt idx="17">
                  <c:v>41649</c:v>
                </c:pt>
                <c:pt idx="18">
                  <c:v>30190</c:v>
                </c:pt>
                <c:pt idx="19">
                  <c:v>32863</c:v>
                </c:pt>
                <c:pt idx="20">
                  <c:v>32268</c:v>
                </c:pt>
                <c:pt idx="21">
                  <c:v>27127</c:v>
                </c:pt>
                <c:pt idx="22">
                  <c:v>27291</c:v>
                </c:pt>
                <c:pt idx="23">
                  <c:v>24758</c:v>
                </c:pt>
                <c:pt idx="24">
                  <c:v>25207</c:v>
                </c:pt>
                <c:pt idx="25" formatCode="General">
                  <c:v>22299</c:v>
                </c:pt>
                <c:pt idx="26" formatCode="General">
                  <c:v>21245</c:v>
                </c:pt>
                <c:pt idx="27" formatCode="General">
                  <c:v>15904</c:v>
                </c:pt>
                <c:pt idx="28" formatCode="General">
                  <c:v>14037</c:v>
                </c:pt>
                <c:pt idx="29" formatCode="General">
                  <c:v>12662</c:v>
                </c:pt>
                <c:pt idx="30" formatCode="General">
                  <c:v>18162</c:v>
                </c:pt>
                <c:pt idx="31" formatCode="General">
                  <c:v>31509</c:v>
                </c:pt>
                <c:pt idx="32" formatCode="General">
                  <c:v>36397</c:v>
                </c:pt>
                <c:pt idx="33" formatCode="General">
                  <c:v>41719</c:v>
                </c:pt>
                <c:pt idx="34" formatCode="General">
                  <c:v>44594</c:v>
                </c:pt>
                <c:pt idx="35" formatCode="General">
                  <c:v>55073</c:v>
                </c:pt>
                <c:pt idx="36" formatCode="General">
                  <c:v>50700</c:v>
                </c:pt>
                <c:pt idx="37" formatCode="General">
                  <c:v>49000</c:v>
                </c:pt>
                <c:pt idx="38" formatCode="General">
                  <c:v>47080</c:v>
                </c:pt>
                <c:pt idx="39" formatCode="General">
                  <c:v>66678</c:v>
                </c:pt>
                <c:pt idx="40" formatCode="General">
                  <c:v>57298</c:v>
                </c:pt>
                <c:pt idx="41" formatCode="General">
                  <c:v>56897</c:v>
                </c:pt>
                <c:pt idx="42" formatCode="General">
                  <c:v>61400</c:v>
                </c:pt>
                <c:pt idx="43" formatCode="General">
                  <c:v>63084</c:v>
                </c:pt>
                <c:pt idx="44" formatCode="General">
                  <c:v>80661</c:v>
                </c:pt>
                <c:pt idx="45" formatCode="General">
                  <c:v>77094</c:v>
                </c:pt>
                <c:pt idx="46" formatCode="General">
                  <c:v>83273</c:v>
                </c:pt>
                <c:pt idx="47" formatCode="General">
                  <c:v>87872</c:v>
                </c:pt>
                <c:pt idx="48" formatCode="General">
                  <c:v>86350</c:v>
                </c:pt>
                <c:pt idx="49" formatCode="General">
                  <c:v>97104</c:v>
                </c:pt>
                <c:pt idx="50" formatCode="General">
                  <c:v>85616</c:v>
                </c:pt>
                <c:pt idx="51" formatCode="General">
                  <c:v>77695</c:v>
                </c:pt>
                <c:pt idx="52" formatCode="General">
                  <c:v>75414</c:v>
                </c:pt>
                <c:pt idx="53" formatCode="General">
                  <c:v>70226</c:v>
                </c:pt>
                <c:pt idx="54" formatCode="General">
                  <c:v>73445</c:v>
                </c:pt>
                <c:pt idx="55" formatCode="General">
                  <c:v>54787</c:v>
                </c:pt>
                <c:pt idx="56" formatCode="General">
                  <c:v>55624</c:v>
                </c:pt>
                <c:pt idx="57" formatCode="General">
                  <c:v>50295</c:v>
                </c:pt>
                <c:pt idx="58" formatCode="General">
                  <c:v>45342</c:v>
                </c:pt>
                <c:pt idx="59" formatCode="General">
                  <c:v>48200</c:v>
                </c:pt>
                <c:pt idx="60" formatCode="General">
                  <c:v>47064</c:v>
                </c:pt>
                <c:pt idx="61" formatCode="General">
                  <c:v>48729</c:v>
                </c:pt>
                <c:pt idx="62" formatCode="General">
                  <c:v>51773</c:v>
                </c:pt>
                <c:pt idx="63" formatCode="General">
                  <c:v>50449</c:v>
                </c:pt>
                <c:pt idx="64" formatCode="General">
                  <c:v>50804</c:v>
                </c:pt>
                <c:pt idx="65" formatCode="General">
                  <c:v>42852</c:v>
                </c:pt>
                <c:pt idx="66" formatCode="General">
                  <c:v>28434</c:v>
                </c:pt>
                <c:pt idx="67" formatCode="General">
                  <c:v>28657</c:v>
                </c:pt>
                <c:pt idx="68" formatCode="General">
                  <c:v>31238</c:v>
                </c:pt>
                <c:pt idx="69" formatCode="General">
                  <c:v>30459</c:v>
                </c:pt>
                <c:pt idx="70" formatCode="General">
                  <c:v>21109</c:v>
                </c:pt>
                <c:pt idx="71" formatCode="General">
                  <c:v>23631</c:v>
                </c:pt>
                <c:pt idx="72" formatCode="General">
                  <c:v>21079</c:v>
                </c:pt>
                <c:pt idx="73" formatCode="General">
                  <c:v>18970</c:v>
                </c:pt>
                <c:pt idx="74" formatCode="General">
                  <c:v>22685</c:v>
                </c:pt>
                <c:pt idx="75" formatCode="General">
                  <c:v>15978</c:v>
                </c:pt>
                <c:pt idx="76" formatCode="General">
                  <c:v>11017</c:v>
                </c:pt>
              </c:numCache>
            </c:numRef>
          </c:yVal>
          <c:smooth val="0"/>
          <c:extLst>
            <c:ext xmlns:c16="http://schemas.microsoft.com/office/drawing/2014/chart" uri="{C3380CC4-5D6E-409C-BE32-E72D297353CC}">
              <c16:uniqueId val="{00000000-CD65-45B6-A928-FD82D37DCA44}"/>
            </c:ext>
          </c:extLst>
        </c:ser>
        <c:dLbls>
          <c:showLegendKey val="0"/>
          <c:showVal val="0"/>
          <c:showCatName val="0"/>
          <c:showSerName val="0"/>
          <c:showPercent val="0"/>
          <c:showBubbleSize val="0"/>
        </c:dLbls>
        <c:axId val="454039088"/>
        <c:axId val="454039568"/>
      </c:scatterChart>
      <c:valAx>
        <c:axId val="4540390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cs-CZ"/>
          </a:p>
        </c:txPr>
        <c:crossAx val="454039568"/>
        <c:crosses val="autoZero"/>
        <c:crossBetween val="midCat"/>
      </c:valAx>
      <c:valAx>
        <c:axId val="454039568"/>
        <c:scaling>
          <c:orientation val="minMax"/>
          <c:max val="1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cs-CZ"/>
          </a:p>
        </c:txPr>
        <c:crossAx val="45403908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r>
              <a:rPr lang="cs-CZ"/>
              <a:t>N</a:t>
            </a:r>
            <a:r>
              <a:rPr lang="en-US"/>
              <a:t>áklady na bydlení k čistým příjmům domácnosti v %</a:t>
            </a:r>
          </a:p>
        </c:rich>
      </c:tx>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bar"/>
        <c:grouping val="clustered"/>
        <c:varyColors val="0"/>
        <c:ser>
          <c:idx val="0"/>
          <c:order val="0"/>
          <c:tx>
            <c:strRef>
              <c:f>'zátěž náklady na bydlení'!$C$1</c:f>
              <c:strCache>
                <c:ptCount val="1"/>
                <c:pt idx="0">
                  <c:v>náklady na bydlení k čistým příjmům domácnosti v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'zátěž náklady na bydlení'!$B$2:$B$5</c:f>
              <c:strCache>
                <c:ptCount val="4"/>
                <c:pt idx="0">
                  <c:v>celkem</c:v>
                </c:pt>
                <c:pt idx="1">
                  <c:v>základní/vyučení</c:v>
                </c:pt>
                <c:pt idx="2">
                  <c:v>SŠ s maturitou</c:v>
                </c:pt>
                <c:pt idx="3">
                  <c:v>VŠ </c:v>
                </c:pt>
              </c:strCache>
            </c:strRef>
          </c:cat>
          <c:val>
            <c:numRef>
              <c:f>'zátěž náklady na bydlení'!$C$2:$C$5</c:f>
              <c:numCache>
                <c:formatCode>General</c:formatCode>
                <c:ptCount val="4"/>
                <c:pt idx="0">
                  <c:v>16.8</c:v>
                </c:pt>
                <c:pt idx="1">
                  <c:v>20</c:v>
                </c:pt>
                <c:pt idx="2">
                  <c:v>16.899999999999999</c:v>
                </c:pt>
                <c:pt idx="3">
                  <c:v>13.2</c:v>
                </c:pt>
              </c:numCache>
            </c:numRef>
          </c:val>
          <c:extLst>
            <c:ext xmlns:c16="http://schemas.microsoft.com/office/drawing/2014/chart" uri="{C3380CC4-5D6E-409C-BE32-E72D297353CC}">
              <c16:uniqueId val="{00000000-56DE-404C-8615-4F163A7DB44C}"/>
            </c:ext>
          </c:extLst>
        </c:ser>
        <c:dLbls>
          <c:showLegendKey val="0"/>
          <c:showVal val="0"/>
          <c:showCatName val="0"/>
          <c:showSerName val="0"/>
          <c:showPercent val="0"/>
          <c:showBubbleSize val="0"/>
        </c:dLbls>
        <c:gapWidth val="182"/>
        <c:axId val="268845344"/>
        <c:axId val="268848224"/>
      </c:barChart>
      <c:catAx>
        <c:axId val="26884534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cs-CZ"/>
          </a:p>
        </c:txPr>
        <c:crossAx val="268848224"/>
        <c:crosses val="autoZero"/>
        <c:auto val="1"/>
        <c:lblAlgn val="ctr"/>
        <c:lblOffset val="100"/>
        <c:noMultiLvlLbl val="0"/>
      </c:catAx>
      <c:valAx>
        <c:axId val="268848224"/>
        <c:scaling>
          <c:orientation val="minMax"/>
          <c:max val="20"/>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cs-CZ"/>
          </a:p>
        </c:txPr>
        <c:crossAx val="268845344"/>
        <c:crosses val="autoZero"/>
        <c:crossBetween val="between"/>
      </c:valAx>
      <c:spPr>
        <a:noFill/>
        <a:ln>
          <a:noFill/>
        </a:ln>
        <a:effectLst/>
      </c:spPr>
    </c:plotArea>
    <c:plotVisOnly val="1"/>
    <c:dispBlanksAs val="gap"/>
    <c:showDLblsOverMax val="0"/>
  </c:chart>
  <c:spPr>
    <a:noFill/>
    <a:ln>
      <a:noFill/>
    </a:ln>
    <a:effectLst/>
  </c:spPr>
  <c:txPr>
    <a:bodyPr/>
    <a:lstStyle/>
    <a:p>
      <a:pPr>
        <a:defRPr sz="2400"/>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0" i="0" u="none" strike="noStrike" kern="1200" spc="0" baseline="0">
                <a:solidFill>
                  <a:schemeClr val="tx1">
                    <a:lumMod val="65000"/>
                    <a:lumOff val="35000"/>
                  </a:schemeClr>
                </a:solidFill>
                <a:latin typeface="+mn-lt"/>
                <a:ea typeface="+mn-ea"/>
                <a:cs typeface="+mn-cs"/>
              </a:defRPr>
            </a:pPr>
            <a:r>
              <a:rPr lang="en-US"/>
              <a:t>Domácnosti s více jak 40 % výdajů na bydlení v %</a:t>
            </a:r>
          </a:p>
        </c:rich>
      </c:tx>
      <c:layout>
        <c:manualLayout>
          <c:xMode val="edge"/>
          <c:yMode val="edge"/>
          <c:x val="0.11367748868347978"/>
          <c:y val="3.2105067452815661E-2"/>
        </c:manualLayout>
      </c:layout>
      <c:overlay val="0"/>
      <c:spPr>
        <a:noFill/>
        <a:ln>
          <a:noFill/>
        </a:ln>
        <a:effectLst/>
      </c:spPr>
      <c:txPr>
        <a:bodyPr rot="0" spcFirstLastPara="1" vertOverflow="ellipsis" vert="horz" wrap="square" anchor="ctr" anchorCtr="1"/>
        <a:lstStyle/>
        <a:p>
          <a:pPr>
            <a:defRPr sz="336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bar"/>
        <c:grouping val="clustered"/>
        <c:varyColors val="0"/>
        <c:ser>
          <c:idx val="0"/>
          <c:order val="0"/>
          <c:tx>
            <c:strRef>
              <c:f>'náklady přes 40 %'!$C$2</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800" b="0" i="0" u="none" strike="noStrike" kern="1200" baseline="0">
                    <a:solidFill>
                      <a:schemeClr val="tx1">
                        <a:lumMod val="75000"/>
                        <a:lumOff val="25000"/>
                      </a:schemeClr>
                    </a:solidFill>
                    <a:latin typeface="+mn-lt"/>
                    <a:ea typeface="+mn-ea"/>
                    <a:cs typeface="+mn-cs"/>
                  </a:defRPr>
                </a:pPr>
                <a:endParaRPr lang="cs-CZ"/>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'náklady přes 40 %'!$B$3:$B$6</c:f>
              <c:strCache>
                <c:ptCount val="4"/>
                <c:pt idx="0">
                  <c:v>celkem</c:v>
                </c:pt>
                <c:pt idx="1">
                  <c:v>základní/vyučení</c:v>
                </c:pt>
                <c:pt idx="2">
                  <c:v>SŠ s maturitou</c:v>
                </c:pt>
                <c:pt idx="3">
                  <c:v>VŠ </c:v>
                </c:pt>
              </c:strCache>
            </c:strRef>
          </c:cat>
          <c:val>
            <c:numRef>
              <c:f>'náklady přes 40 %'!$C$3:$C$6</c:f>
              <c:numCache>
                <c:formatCode>General</c:formatCode>
                <c:ptCount val="4"/>
                <c:pt idx="0">
                  <c:v>8.3000000000000007</c:v>
                </c:pt>
                <c:pt idx="1">
                  <c:v>12.2</c:v>
                </c:pt>
                <c:pt idx="2">
                  <c:v>7.1</c:v>
                </c:pt>
                <c:pt idx="3">
                  <c:v>3.8</c:v>
                </c:pt>
              </c:numCache>
            </c:numRef>
          </c:val>
          <c:extLst>
            <c:ext xmlns:c16="http://schemas.microsoft.com/office/drawing/2014/chart" uri="{C3380CC4-5D6E-409C-BE32-E72D297353CC}">
              <c16:uniqueId val="{00000000-3BB4-4BE4-B273-B353A91D83DA}"/>
            </c:ext>
          </c:extLst>
        </c:ser>
        <c:dLbls>
          <c:dLblPos val="outEnd"/>
          <c:showLegendKey val="0"/>
          <c:showVal val="1"/>
          <c:showCatName val="0"/>
          <c:showSerName val="0"/>
          <c:showPercent val="0"/>
          <c:showBubbleSize val="0"/>
        </c:dLbls>
        <c:gapWidth val="182"/>
        <c:axId val="268841936"/>
        <c:axId val="268838576"/>
      </c:barChart>
      <c:catAx>
        <c:axId val="26884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cs-CZ"/>
          </a:p>
        </c:txPr>
        <c:crossAx val="268838576"/>
        <c:crosses val="autoZero"/>
        <c:auto val="1"/>
        <c:lblAlgn val="ctr"/>
        <c:lblOffset val="100"/>
        <c:noMultiLvlLbl val="0"/>
      </c:catAx>
      <c:valAx>
        <c:axId val="2688385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cs-CZ"/>
          </a:p>
        </c:txPr>
        <c:crossAx val="268841936"/>
        <c:crosses val="autoZero"/>
        <c:crossBetween val="between"/>
      </c:valAx>
      <c:spPr>
        <a:noFill/>
        <a:ln>
          <a:noFill/>
        </a:ln>
        <a:effectLst/>
      </c:spPr>
    </c:plotArea>
    <c:plotVisOnly val="1"/>
    <c:dispBlanksAs val="gap"/>
    <c:showDLblsOverMax val="0"/>
  </c:chart>
  <c:spPr>
    <a:noFill/>
    <a:ln>
      <a:noFill/>
    </a:ln>
    <a:effectLst/>
  </c:spPr>
  <c:txPr>
    <a:bodyPr/>
    <a:lstStyle/>
    <a:p>
      <a:pPr>
        <a:defRPr sz="2800"/>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dirty="0" err="1"/>
              <a:t>Vývoj</a:t>
            </a:r>
            <a:r>
              <a:rPr lang="en-US" sz="2800" dirty="0"/>
              <a:t> </a:t>
            </a:r>
            <a:r>
              <a:rPr lang="en-US" sz="2800" dirty="0" err="1"/>
              <a:t>úroků</a:t>
            </a:r>
            <a:r>
              <a:rPr lang="en-US" sz="2800" dirty="0"/>
              <a:t> </a:t>
            </a:r>
            <a:r>
              <a:rPr lang="en-US" sz="2800" dirty="0" err="1"/>
              <a:t>na</a:t>
            </a:r>
            <a:r>
              <a:rPr lang="en-US" sz="2800" dirty="0"/>
              <a:t> </a:t>
            </a:r>
            <a:r>
              <a:rPr lang="en-US" sz="2800" dirty="0" err="1"/>
              <a:t>hypotéky</a:t>
            </a:r>
            <a:r>
              <a:rPr lang="en-US" sz="2800" dirty="0"/>
              <a:t> </a:t>
            </a:r>
            <a:r>
              <a:rPr lang="en-US" sz="2800" dirty="0" err="1"/>
              <a:t>ve</a:t>
            </a:r>
            <a:r>
              <a:rPr lang="en-US" sz="2800" dirty="0"/>
              <a:t> </a:t>
            </a:r>
            <a:r>
              <a:rPr lang="en-US" sz="2800" dirty="0" err="1"/>
              <a:t>vybraných</a:t>
            </a:r>
            <a:r>
              <a:rPr lang="en-US" sz="2800" dirty="0"/>
              <a:t> </a:t>
            </a:r>
            <a:r>
              <a:rPr lang="en-US" sz="2800" dirty="0" err="1"/>
              <a:t>letech</a:t>
            </a:r>
            <a:endParaRPr lang="cs-CZ" sz="2800" dirty="0"/>
          </a:p>
          <a:p>
            <a:pPr>
              <a:defRPr sz="2800"/>
            </a:pPr>
            <a:r>
              <a:rPr lang="cs-CZ" sz="2800" dirty="0"/>
              <a:t>(</a:t>
            </a:r>
            <a:r>
              <a:rPr lang="en-US" sz="2800" dirty="0" err="1"/>
              <a:t>průměrná</a:t>
            </a:r>
            <a:r>
              <a:rPr lang="en-US" sz="2800" dirty="0"/>
              <a:t> </a:t>
            </a:r>
            <a:r>
              <a:rPr lang="en-US" sz="2800" dirty="0" err="1"/>
              <a:t>sazba</a:t>
            </a:r>
            <a:r>
              <a:rPr lang="en-US" sz="2800" dirty="0"/>
              <a:t> </a:t>
            </a:r>
            <a:r>
              <a:rPr lang="cs-CZ" sz="2800" dirty="0"/>
              <a:t>koncem roku </a:t>
            </a:r>
            <a:r>
              <a:rPr lang="en-US" sz="2800" dirty="0"/>
              <a:t>v %</a:t>
            </a:r>
            <a:r>
              <a:rPr lang="cs-CZ" sz="2800" dirty="0"/>
              <a:t>)</a:t>
            </a:r>
            <a:endParaRPr lang="en-US" sz="2800" dirty="0"/>
          </a:p>
        </c:rich>
      </c:tx>
      <c:layout>
        <c:manualLayout>
          <c:xMode val="edge"/>
          <c:yMode val="edge"/>
          <c:x val="0.16038038723420442"/>
          <c:y val="8.7559274871315436E-3"/>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tx>
            <c:strRef>
              <c:f>'hypotéční sazba'!$C$1:$C$2</c:f>
              <c:strCache>
                <c:ptCount val="2"/>
                <c:pt idx="0">
                  <c:v>Vývoj úroků na hypotéky ve vybraných letech v %</c:v>
                </c:pt>
                <c:pt idx="1">
                  <c:v>průměrná sazba v %</c:v>
                </c:pt>
              </c:strCache>
            </c:strRef>
          </c:tx>
          <c:spPr>
            <a:solidFill>
              <a:schemeClr val="accent1"/>
            </a:solidFill>
            <a:ln>
              <a:noFill/>
            </a:ln>
            <a:effectLst/>
          </c:spPr>
          <c:invertIfNegative val="0"/>
          <c:cat>
            <c:numRef>
              <c:f>'hypotéční sazba'!$B$3:$B$24</c:f>
              <c:numCache>
                <c:formatCode>General</c:formatCode>
                <c:ptCount val="22"/>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pt idx="21">
                  <c:v>2024</c:v>
                </c:pt>
              </c:numCache>
            </c:numRef>
          </c:cat>
          <c:val>
            <c:numRef>
              <c:f>'hypotéční sazba'!$C$3:$C$24</c:f>
              <c:numCache>
                <c:formatCode>General</c:formatCode>
                <c:ptCount val="22"/>
                <c:pt idx="0">
                  <c:v>5</c:v>
                </c:pt>
                <c:pt idx="2">
                  <c:v>3.98</c:v>
                </c:pt>
                <c:pt idx="5">
                  <c:v>5.69</c:v>
                </c:pt>
                <c:pt idx="8">
                  <c:v>3.56</c:v>
                </c:pt>
                <c:pt idx="10">
                  <c:v>3.06</c:v>
                </c:pt>
                <c:pt idx="13">
                  <c:v>1.77</c:v>
                </c:pt>
                <c:pt idx="15">
                  <c:v>2.91</c:v>
                </c:pt>
                <c:pt idx="17">
                  <c:v>1.96</c:v>
                </c:pt>
                <c:pt idx="18">
                  <c:v>3.81</c:v>
                </c:pt>
                <c:pt idx="19">
                  <c:v>6.34</c:v>
                </c:pt>
                <c:pt idx="20">
                  <c:v>5.7</c:v>
                </c:pt>
                <c:pt idx="21">
                  <c:v>4.9800000000000004</c:v>
                </c:pt>
              </c:numCache>
            </c:numRef>
          </c:val>
          <c:extLst>
            <c:ext xmlns:c16="http://schemas.microsoft.com/office/drawing/2014/chart" uri="{C3380CC4-5D6E-409C-BE32-E72D297353CC}">
              <c16:uniqueId val="{00000000-5972-4EC2-8FBC-E24E980FFDD0}"/>
            </c:ext>
          </c:extLst>
        </c:ser>
        <c:dLbls>
          <c:showLegendKey val="0"/>
          <c:showVal val="0"/>
          <c:showCatName val="0"/>
          <c:showSerName val="0"/>
          <c:showPercent val="0"/>
          <c:showBubbleSize val="0"/>
        </c:dLbls>
        <c:gapWidth val="219"/>
        <c:overlap val="-27"/>
        <c:axId val="432879839"/>
        <c:axId val="432876959"/>
      </c:barChart>
      <c:catAx>
        <c:axId val="4328798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cs-CZ"/>
          </a:p>
        </c:txPr>
        <c:crossAx val="432876959"/>
        <c:crosses val="autoZero"/>
        <c:auto val="1"/>
        <c:lblAlgn val="ctr"/>
        <c:lblOffset val="100"/>
        <c:noMultiLvlLbl val="0"/>
      </c:catAx>
      <c:valAx>
        <c:axId val="4328769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cs-CZ"/>
          </a:p>
        </c:txPr>
        <c:crossAx val="4328798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'porodnost '!$B$3</c:f>
              <c:strCache>
                <c:ptCount val="1"/>
                <c:pt idx="0">
                  <c:v>živě narozených (tis.)</c:v>
                </c:pt>
              </c:strCache>
            </c:strRef>
          </c:tx>
          <c:spPr>
            <a:ln w="44450"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2800" b="0" i="0" u="none" strike="noStrike" kern="1200" baseline="0">
                    <a:solidFill>
                      <a:schemeClr val="tx1">
                        <a:lumMod val="75000"/>
                        <a:lumOff val="25000"/>
                      </a:schemeClr>
                    </a:solidFill>
                    <a:latin typeface="+mn-lt"/>
                    <a:ea typeface="+mn-ea"/>
                    <a:cs typeface="+mn-cs"/>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'porodnost '!$C$2:$H$2</c:f>
              <c:strCache>
                <c:ptCount val="6"/>
                <c:pt idx="0">
                  <c:v>2016 až 2019 průměr</c:v>
                </c:pt>
                <c:pt idx="1">
                  <c:v>2020</c:v>
                </c:pt>
                <c:pt idx="2">
                  <c:v>2021</c:v>
                </c:pt>
                <c:pt idx="3">
                  <c:v>2022</c:v>
                </c:pt>
                <c:pt idx="4">
                  <c:v>2023</c:v>
                </c:pt>
                <c:pt idx="5">
                  <c:v>2024 odhad</c:v>
                </c:pt>
              </c:strCache>
            </c:strRef>
          </c:cat>
          <c:val>
            <c:numRef>
              <c:f>'porodnost '!$C$3:$H$3</c:f>
              <c:numCache>
                <c:formatCode>General</c:formatCode>
                <c:ptCount val="6"/>
                <c:pt idx="0">
                  <c:v>113.3</c:v>
                </c:pt>
                <c:pt idx="1">
                  <c:v>110.2</c:v>
                </c:pt>
                <c:pt idx="2">
                  <c:v>111.8</c:v>
                </c:pt>
                <c:pt idx="3">
                  <c:v>101.3</c:v>
                </c:pt>
                <c:pt idx="4">
                  <c:v>91.1</c:v>
                </c:pt>
                <c:pt idx="5">
                  <c:v>82</c:v>
                </c:pt>
              </c:numCache>
            </c:numRef>
          </c:val>
          <c:smooth val="0"/>
          <c:extLst>
            <c:ext xmlns:c16="http://schemas.microsoft.com/office/drawing/2014/chart" uri="{C3380CC4-5D6E-409C-BE32-E72D297353CC}">
              <c16:uniqueId val="{00000000-FEBE-4062-AABC-9C7C86C97BEA}"/>
            </c:ext>
          </c:extLst>
        </c:ser>
        <c:dLbls>
          <c:showLegendKey val="0"/>
          <c:showVal val="0"/>
          <c:showCatName val="0"/>
          <c:showSerName val="0"/>
          <c:showPercent val="0"/>
          <c:showBubbleSize val="0"/>
        </c:dLbls>
        <c:smooth val="0"/>
        <c:axId val="1014174288"/>
        <c:axId val="1014174768"/>
      </c:lineChart>
      <c:catAx>
        <c:axId val="1014174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cs-CZ"/>
          </a:p>
        </c:txPr>
        <c:crossAx val="1014174768"/>
        <c:crosses val="autoZero"/>
        <c:auto val="1"/>
        <c:lblAlgn val="ctr"/>
        <c:lblOffset val="100"/>
        <c:noMultiLvlLbl val="0"/>
      </c:catAx>
      <c:valAx>
        <c:axId val="1014174768"/>
        <c:scaling>
          <c:orientation val="minMax"/>
          <c:min val="8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cs-CZ"/>
          </a:p>
        </c:txPr>
        <c:crossAx val="1014174288"/>
        <c:crosses val="autoZero"/>
        <c:crossBetween val="between"/>
      </c:valAx>
      <c:spPr>
        <a:noFill/>
        <a:ln>
          <a:noFill/>
        </a:ln>
        <a:effectLst/>
      </c:spPr>
    </c:plotArea>
    <c:plotVisOnly val="1"/>
    <c:dispBlanksAs val="gap"/>
    <c:showDLblsOverMax val="0"/>
  </c:chart>
  <c:spPr>
    <a:noFill/>
    <a:ln>
      <a:noFill/>
    </a:ln>
    <a:effectLst/>
  </c:spPr>
  <c:txPr>
    <a:bodyPr/>
    <a:lstStyle/>
    <a:p>
      <a:pPr>
        <a:defRPr sz="2800"/>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06CAD-0974-48F7-845D-A7A6106A29D6}" type="datetimeFigureOut">
              <a:rPr lang="cs-CZ" smtClean="0"/>
              <a:t>09.12.2024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9A0588-B446-42FD-9CE1-ACE2685DDBD1}" type="slidenum">
              <a:rPr lang="cs-CZ" smtClean="0"/>
              <a:t>‹#›</a:t>
            </a:fld>
            <a:endParaRPr lang="cs-CZ"/>
          </a:p>
        </p:txBody>
      </p:sp>
    </p:spTree>
    <p:extLst>
      <p:ext uri="{BB962C8B-B14F-4D97-AF65-F5344CB8AC3E}">
        <p14:creationId xmlns:p14="http://schemas.microsoft.com/office/powerpoint/2010/main" val="414570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1</a:t>
            </a:fld>
            <a:endParaRPr lang="cs-CZ"/>
          </a:p>
        </p:txBody>
      </p:sp>
    </p:spTree>
    <p:extLst>
      <p:ext uri="{BB962C8B-B14F-4D97-AF65-F5344CB8AC3E}">
        <p14:creationId xmlns:p14="http://schemas.microsoft.com/office/powerpoint/2010/main" val="2815308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2</a:t>
            </a:fld>
            <a:endParaRPr lang="cs-CZ"/>
          </a:p>
        </p:txBody>
      </p:sp>
    </p:spTree>
    <p:extLst>
      <p:ext uri="{BB962C8B-B14F-4D97-AF65-F5344CB8AC3E}">
        <p14:creationId xmlns:p14="http://schemas.microsoft.com/office/powerpoint/2010/main" val="1459249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Do roku 1989 bylo postaveno 2,201 mil. bytů, po roce 1990 ani ne polovina (1,054 mil. bytů). Pokud by se udržel počet dostavěných bytů v roce 1989 (55 073) až do letošního roku, bylo by na trhu dalších 1,984 mil. bytů a tento seminář by se konat asi nemusel. Havel – králíkárny, konec panelové výstavby.</a:t>
            </a:r>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5</a:t>
            </a:fld>
            <a:endParaRPr lang="cs-CZ"/>
          </a:p>
        </p:txBody>
      </p:sp>
    </p:spTree>
    <p:extLst>
      <p:ext uri="{BB962C8B-B14F-4D97-AF65-F5344CB8AC3E}">
        <p14:creationId xmlns:p14="http://schemas.microsoft.com/office/powerpoint/2010/main" val="250122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Od roku 2010 ceny bytů i rodinných domů vzrostly zhruba stejně (o 117 a 120 %), ale ceny pozemků o více než 200 %. Majetní sem ukládají část příjmů jako investici, od které očekávají nadprůměrný výnos. Při cca 100 miliardách korun generovaných v šedé a černé ekonomice je to logické umístění. </a:t>
            </a:r>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6</a:t>
            </a:fld>
            <a:endParaRPr lang="cs-CZ"/>
          </a:p>
        </p:txBody>
      </p:sp>
    </p:spTree>
    <p:extLst>
      <p:ext uri="{BB962C8B-B14F-4D97-AF65-F5344CB8AC3E}">
        <p14:creationId xmlns:p14="http://schemas.microsoft.com/office/powerpoint/2010/main" val="2217779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800" kern="100" dirty="0">
                <a:effectLst/>
                <a:latin typeface="Calibri" panose="020F0502020204030204" pitchFamily="34" charset="0"/>
                <a:ea typeface="Calibri" panose="020F0502020204030204" pitchFamily="34" charset="0"/>
                <a:cs typeface="Times New Roman" panose="02020603050405020304" pitchFamily="18" charset="0"/>
              </a:rPr>
              <a:t>Řešení je návrat k </a:t>
            </a:r>
            <a:r>
              <a:rPr lang="cs-CZ" sz="1800" i="0" kern="100" dirty="0">
                <a:effectLst/>
                <a:latin typeface="Calibri" panose="020F0502020204030204" pitchFamily="34" charset="0"/>
                <a:ea typeface="Calibri" panose="020F0502020204030204" pitchFamily="34" charset="0"/>
                <a:cs typeface="Times New Roman" panose="02020603050405020304" pitchFamily="18" charset="0"/>
              </a:rPr>
              <a:t>ověřenému systému, kdy podpora státu může být poskytována pouze na jeden byt pro domácnost k zajištění bydlení, nikoliv k podpoře tzv. investičních bytů pro majetné a současně dostatečně motivující pobídky pro obce k výstavbě dostupného bydlení v nájemních bytech. (M. Taraba)</a:t>
            </a:r>
            <a:endParaRPr lang="cs-CZ" i="0" dirty="0"/>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11</a:t>
            </a:fld>
            <a:endParaRPr lang="cs-CZ"/>
          </a:p>
        </p:txBody>
      </p:sp>
    </p:spTree>
    <p:extLst>
      <p:ext uri="{BB962C8B-B14F-4D97-AF65-F5344CB8AC3E}">
        <p14:creationId xmlns:p14="http://schemas.microsoft.com/office/powerpoint/2010/main" val="1764858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Rodiny s přednostou s jen základním vzděláním zaplatí oproti vysokoškolákům o polovinu více ze svých příjmů</a:t>
            </a:r>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12</a:t>
            </a:fld>
            <a:endParaRPr lang="cs-CZ"/>
          </a:p>
        </p:txBody>
      </p:sp>
    </p:spTree>
    <p:extLst>
      <p:ext uri="{BB962C8B-B14F-4D97-AF65-F5344CB8AC3E}">
        <p14:creationId xmlns:p14="http://schemas.microsoft.com/office/powerpoint/2010/main" val="3105866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Rodiny s přednostou s jen základním vzděláním zaplatí oproti vysokoškolákům však již třikrát více ze svých příjmů, což je omezuje v jiných výdajích</a:t>
            </a:r>
          </a:p>
          <a:p>
            <a:endParaRPr lang="cs-CZ" dirty="0"/>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13</a:t>
            </a:fld>
            <a:endParaRPr lang="cs-CZ"/>
          </a:p>
        </p:txBody>
      </p:sp>
    </p:spTree>
    <p:extLst>
      <p:ext uri="{BB962C8B-B14F-4D97-AF65-F5344CB8AC3E}">
        <p14:creationId xmlns:p14="http://schemas.microsoft.com/office/powerpoint/2010/main" val="3751964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dirty="0">
                <a:effectLst/>
                <a:latin typeface="Calibri" panose="020F0502020204030204" pitchFamily="34" charset="0"/>
                <a:ea typeface="Calibri" panose="020F0502020204030204" pitchFamily="34" charset="0"/>
                <a:cs typeface="Times New Roman" panose="02020603050405020304" pitchFamily="18" charset="0"/>
              </a:rPr>
              <a:t>Na pořízení nového 70 metrového bytu za současných průměrných 11 milionů korun je nutno dát 13,3 průměrné roční mzdy. Nájemné roste tak rychle, že pro většinu zájemců o nové bydlení už nemá význam dělat kalkulace výhodnosti hypotéku či nájmu. </a:t>
            </a:r>
            <a:endParaRPr lang="cs-CZ" dirty="0"/>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15</a:t>
            </a:fld>
            <a:endParaRPr lang="cs-CZ"/>
          </a:p>
        </p:txBody>
      </p:sp>
    </p:spTree>
    <p:extLst>
      <p:ext uri="{BB962C8B-B14F-4D97-AF65-F5344CB8AC3E}">
        <p14:creationId xmlns:p14="http://schemas.microsoft.com/office/powerpoint/2010/main" val="1857591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Desetitisícové meziroční úbytky tři roky po sobě znamenají největší demografickou katastrofu v historii této země. Rok 2023 – plodnost 1,45, věk matky 30,4 let a 47,1 % dětí narozených „mimo lože manželské“… souvislost s (ne)dostupností bydlení je očividná a kontrastuje s dekádou Husákových dětí</a:t>
            </a:r>
          </a:p>
        </p:txBody>
      </p:sp>
      <p:sp>
        <p:nvSpPr>
          <p:cNvPr id="4" name="Zástupný symbol pro číslo snímku 3"/>
          <p:cNvSpPr>
            <a:spLocks noGrp="1"/>
          </p:cNvSpPr>
          <p:nvPr>
            <p:ph type="sldNum" sz="quarter" idx="5"/>
          </p:nvPr>
        </p:nvSpPr>
        <p:spPr/>
        <p:txBody>
          <a:bodyPr/>
          <a:lstStyle/>
          <a:p>
            <a:fld id="{149A0588-B446-42FD-9CE1-ACE2685DDBD1}" type="slidenum">
              <a:rPr lang="cs-CZ" smtClean="0"/>
              <a:t>17</a:t>
            </a:fld>
            <a:endParaRPr lang="cs-CZ"/>
          </a:p>
        </p:txBody>
      </p:sp>
    </p:spTree>
    <p:extLst>
      <p:ext uri="{BB962C8B-B14F-4D97-AF65-F5344CB8AC3E}">
        <p14:creationId xmlns:p14="http://schemas.microsoft.com/office/powerpoint/2010/main" val="3132821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48112-CA6F-6773-AB0D-8D8D43AFF37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F7FBD90-9FDC-C83D-71E6-EF7E3DC03F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E946EB8-EB08-E451-06FB-0C1BEEAAB0B5}"/>
              </a:ext>
            </a:extLst>
          </p:cNvPr>
          <p:cNvSpPr>
            <a:spLocks noGrp="1"/>
          </p:cNvSpPr>
          <p:nvPr>
            <p:ph type="dt" sz="half" idx="10"/>
          </p:nvPr>
        </p:nvSpPr>
        <p:spPr/>
        <p:txBody>
          <a:bodyPr/>
          <a:lstStyle/>
          <a:p>
            <a:fld id="{193040B4-EB9A-43F8-B099-A8975E1005E6}" type="datetime1">
              <a:rPr lang="cs-CZ" smtClean="0"/>
              <a:t>09.12.2024</a:t>
            </a:fld>
            <a:endParaRPr lang="cs-CZ"/>
          </a:p>
        </p:txBody>
      </p:sp>
      <p:sp>
        <p:nvSpPr>
          <p:cNvPr id="5" name="Zástupný symbol pro zápatí 4">
            <a:extLst>
              <a:ext uri="{FF2B5EF4-FFF2-40B4-BE49-F238E27FC236}">
                <a16:creationId xmlns:a16="http://schemas.microsoft.com/office/drawing/2014/main" id="{48B6D6C9-47F5-6A41-286A-E51AD7A5F15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4604DCA-6820-F4CB-6259-6ED7AF1DAF6C}"/>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1453270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09B4A2-6B68-82B4-C17A-92DEF6466CF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F284B12-0FAF-6131-AB52-CA2F4967122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66F0B6E-D148-DB4F-9F6E-800E070599B5}"/>
              </a:ext>
            </a:extLst>
          </p:cNvPr>
          <p:cNvSpPr>
            <a:spLocks noGrp="1"/>
          </p:cNvSpPr>
          <p:nvPr>
            <p:ph type="dt" sz="half" idx="10"/>
          </p:nvPr>
        </p:nvSpPr>
        <p:spPr/>
        <p:txBody>
          <a:bodyPr/>
          <a:lstStyle/>
          <a:p>
            <a:fld id="{1ED175BD-985D-4276-AFB8-B0DB3C87B684}" type="datetime1">
              <a:rPr lang="cs-CZ" smtClean="0"/>
              <a:t>09.12.2024</a:t>
            </a:fld>
            <a:endParaRPr lang="cs-CZ"/>
          </a:p>
        </p:txBody>
      </p:sp>
      <p:sp>
        <p:nvSpPr>
          <p:cNvPr id="5" name="Zástupný symbol pro zápatí 4">
            <a:extLst>
              <a:ext uri="{FF2B5EF4-FFF2-40B4-BE49-F238E27FC236}">
                <a16:creationId xmlns:a16="http://schemas.microsoft.com/office/drawing/2014/main" id="{B22125AE-5C8C-7E93-4B46-962E257C02E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A929C0F-8E07-6306-D48F-CD50B31BEED0}"/>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290732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F9AC964-46EF-1353-D869-649BFEDC655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DB51780-AE17-BC07-1215-0BE015227A3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0A6B3B-D4D8-BCE6-88C4-C1AE71BAD6C1}"/>
              </a:ext>
            </a:extLst>
          </p:cNvPr>
          <p:cNvSpPr>
            <a:spLocks noGrp="1"/>
          </p:cNvSpPr>
          <p:nvPr>
            <p:ph type="dt" sz="half" idx="10"/>
          </p:nvPr>
        </p:nvSpPr>
        <p:spPr/>
        <p:txBody>
          <a:bodyPr/>
          <a:lstStyle/>
          <a:p>
            <a:fld id="{AA6BE574-2D14-4717-B627-70D24168BBD1}" type="datetime1">
              <a:rPr lang="cs-CZ" smtClean="0"/>
              <a:t>09.12.2024</a:t>
            </a:fld>
            <a:endParaRPr lang="cs-CZ"/>
          </a:p>
        </p:txBody>
      </p:sp>
      <p:sp>
        <p:nvSpPr>
          <p:cNvPr id="5" name="Zástupný symbol pro zápatí 4">
            <a:extLst>
              <a:ext uri="{FF2B5EF4-FFF2-40B4-BE49-F238E27FC236}">
                <a16:creationId xmlns:a16="http://schemas.microsoft.com/office/drawing/2014/main" id="{B1265ACC-3DE3-88E7-5EC4-168FAFF08B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ADFF526-8A79-0B23-7B9D-F0C883EF9FFC}"/>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113247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BA34E-0756-0D0E-CB55-2110CCB4DE1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8678EF7-AF66-5D38-5496-27D65595206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F34E8EC-CD44-3CBB-8EA0-AA3F9B1A2C59}"/>
              </a:ext>
            </a:extLst>
          </p:cNvPr>
          <p:cNvSpPr>
            <a:spLocks noGrp="1"/>
          </p:cNvSpPr>
          <p:nvPr>
            <p:ph type="dt" sz="half" idx="10"/>
          </p:nvPr>
        </p:nvSpPr>
        <p:spPr/>
        <p:txBody>
          <a:bodyPr/>
          <a:lstStyle/>
          <a:p>
            <a:fld id="{70A660F1-D47A-48C5-8F86-13383B24A06F}" type="datetime1">
              <a:rPr lang="cs-CZ" smtClean="0"/>
              <a:t>09.12.2024</a:t>
            </a:fld>
            <a:endParaRPr lang="cs-CZ"/>
          </a:p>
        </p:txBody>
      </p:sp>
      <p:sp>
        <p:nvSpPr>
          <p:cNvPr id="5" name="Zástupný symbol pro zápatí 4">
            <a:extLst>
              <a:ext uri="{FF2B5EF4-FFF2-40B4-BE49-F238E27FC236}">
                <a16:creationId xmlns:a16="http://schemas.microsoft.com/office/drawing/2014/main" id="{DE00FF4C-B706-7964-8879-33A1F59AE6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3751CB-F31F-571E-9F99-D1F23C813D83}"/>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32977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78FE3E-A820-537A-0689-4C4C24EA48A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5F6E3C7-DE4D-2112-62D2-1816B90165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1DD4885-33B3-412B-5C72-6600A5AEC983}"/>
              </a:ext>
            </a:extLst>
          </p:cNvPr>
          <p:cNvSpPr>
            <a:spLocks noGrp="1"/>
          </p:cNvSpPr>
          <p:nvPr>
            <p:ph type="dt" sz="half" idx="10"/>
          </p:nvPr>
        </p:nvSpPr>
        <p:spPr/>
        <p:txBody>
          <a:bodyPr/>
          <a:lstStyle/>
          <a:p>
            <a:fld id="{1EE6805F-8DAD-45EC-85FA-D9CB72556B53}" type="datetime1">
              <a:rPr lang="cs-CZ" smtClean="0"/>
              <a:t>09.12.2024</a:t>
            </a:fld>
            <a:endParaRPr lang="cs-CZ"/>
          </a:p>
        </p:txBody>
      </p:sp>
      <p:sp>
        <p:nvSpPr>
          <p:cNvPr id="5" name="Zástupný symbol pro zápatí 4">
            <a:extLst>
              <a:ext uri="{FF2B5EF4-FFF2-40B4-BE49-F238E27FC236}">
                <a16:creationId xmlns:a16="http://schemas.microsoft.com/office/drawing/2014/main" id="{E4EA11E2-BFF2-52A7-1D8D-F537D3D07CD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0DC2CBF-1CBA-0798-6D74-DB254DB586D7}"/>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215320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E9D3C3-D471-620B-4AFD-FC7BDBB0B58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0A052F8-3B14-1A04-E1E4-615F46BB566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9D30DE0-234B-6F54-277D-403907B84CB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DA87F51-1783-C726-78CA-0F5A2CA0DBD6}"/>
              </a:ext>
            </a:extLst>
          </p:cNvPr>
          <p:cNvSpPr>
            <a:spLocks noGrp="1"/>
          </p:cNvSpPr>
          <p:nvPr>
            <p:ph type="dt" sz="half" idx="10"/>
          </p:nvPr>
        </p:nvSpPr>
        <p:spPr/>
        <p:txBody>
          <a:bodyPr/>
          <a:lstStyle/>
          <a:p>
            <a:fld id="{5D79EC8E-819A-4108-8298-B9F1FD34CBBC}" type="datetime1">
              <a:rPr lang="cs-CZ" smtClean="0"/>
              <a:t>09.12.2024</a:t>
            </a:fld>
            <a:endParaRPr lang="cs-CZ"/>
          </a:p>
        </p:txBody>
      </p:sp>
      <p:sp>
        <p:nvSpPr>
          <p:cNvPr id="6" name="Zástupný symbol pro zápatí 5">
            <a:extLst>
              <a:ext uri="{FF2B5EF4-FFF2-40B4-BE49-F238E27FC236}">
                <a16:creationId xmlns:a16="http://schemas.microsoft.com/office/drawing/2014/main" id="{EE6D1527-A2B5-F5D9-76D0-D693F92B774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C52B60B-4D7B-90AD-33EF-4D39AD356919}"/>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382868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42DB48-0A24-133B-2450-0219DB919D9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C930070-D1C9-B83C-8AF1-CA0BFB4639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637D92A-A0F9-1F31-551A-908FFDB772C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EF49EA6-DB04-CA44-1CEC-DB7864DB72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823EC05-6462-82A5-73AB-3F6E18B8FA96}"/>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87D6FD5-012D-F540-2870-EC6D4AEE6D23}"/>
              </a:ext>
            </a:extLst>
          </p:cNvPr>
          <p:cNvSpPr>
            <a:spLocks noGrp="1"/>
          </p:cNvSpPr>
          <p:nvPr>
            <p:ph type="dt" sz="half" idx="10"/>
          </p:nvPr>
        </p:nvSpPr>
        <p:spPr/>
        <p:txBody>
          <a:bodyPr/>
          <a:lstStyle/>
          <a:p>
            <a:fld id="{8EDE6FA7-0196-4568-A60C-3449F770DAA6}" type="datetime1">
              <a:rPr lang="cs-CZ" smtClean="0"/>
              <a:t>09.12.2024</a:t>
            </a:fld>
            <a:endParaRPr lang="cs-CZ"/>
          </a:p>
        </p:txBody>
      </p:sp>
      <p:sp>
        <p:nvSpPr>
          <p:cNvPr id="8" name="Zástupný symbol pro zápatí 7">
            <a:extLst>
              <a:ext uri="{FF2B5EF4-FFF2-40B4-BE49-F238E27FC236}">
                <a16:creationId xmlns:a16="http://schemas.microsoft.com/office/drawing/2014/main" id="{137AED7F-227A-4188-9487-7473A06632D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A5FF956-52E9-0A6E-C88D-87EF1B77F72C}"/>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271552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CDAB0B-A4D6-1213-75FA-6DBF0F4A169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95D78C5-A66C-F73E-2FF2-57F1D18290D7}"/>
              </a:ext>
            </a:extLst>
          </p:cNvPr>
          <p:cNvSpPr>
            <a:spLocks noGrp="1"/>
          </p:cNvSpPr>
          <p:nvPr>
            <p:ph type="dt" sz="half" idx="10"/>
          </p:nvPr>
        </p:nvSpPr>
        <p:spPr/>
        <p:txBody>
          <a:bodyPr/>
          <a:lstStyle/>
          <a:p>
            <a:fld id="{C074018A-5137-4F39-969F-49D8D6465D92}" type="datetime1">
              <a:rPr lang="cs-CZ" smtClean="0"/>
              <a:t>09.12.2024</a:t>
            </a:fld>
            <a:endParaRPr lang="cs-CZ"/>
          </a:p>
        </p:txBody>
      </p:sp>
      <p:sp>
        <p:nvSpPr>
          <p:cNvPr id="4" name="Zástupný symbol pro zápatí 3">
            <a:extLst>
              <a:ext uri="{FF2B5EF4-FFF2-40B4-BE49-F238E27FC236}">
                <a16:creationId xmlns:a16="http://schemas.microsoft.com/office/drawing/2014/main" id="{24518DE3-669D-3621-B126-6BAF5BC6DA8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0D742C0-1B9B-E592-833B-39D8D28500B9}"/>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69594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2F5CD49-00B1-F2C2-444E-BD5DA23A64E3}"/>
              </a:ext>
            </a:extLst>
          </p:cNvPr>
          <p:cNvSpPr>
            <a:spLocks noGrp="1"/>
          </p:cNvSpPr>
          <p:nvPr>
            <p:ph type="dt" sz="half" idx="10"/>
          </p:nvPr>
        </p:nvSpPr>
        <p:spPr/>
        <p:txBody>
          <a:bodyPr/>
          <a:lstStyle/>
          <a:p>
            <a:fld id="{0B50BB2A-1BB2-45F5-8F93-7B050F4DC9B6}" type="datetime1">
              <a:rPr lang="cs-CZ" smtClean="0"/>
              <a:t>09.12.2024</a:t>
            </a:fld>
            <a:endParaRPr lang="cs-CZ"/>
          </a:p>
        </p:txBody>
      </p:sp>
      <p:sp>
        <p:nvSpPr>
          <p:cNvPr id="3" name="Zástupný symbol pro zápatí 2">
            <a:extLst>
              <a:ext uri="{FF2B5EF4-FFF2-40B4-BE49-F238E27FC236}">
                <a16:creationId xmlns:a16="http://schemas.microsoft.com/office/drawing/2014/main" id="{438C6072-558B-B42C-3A9D-AE6C2843AEF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291871D-390B-953C-E2CF-CFA12B280CC2}"/>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366958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31728C-3602-41BF-6D7E-4C969CEA39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4B143F7-39B5-976A-D82B-DD232104AA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D7ABD94-F6FF-FADD-94EB-F0431852CF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8843367-F351-963F-3DCC-2476F370F677}"/>
              </a:ext>
            </a:extLst>
          </p:cNvPr>
          <p:cNvSpPr>
            <a:spLocks noGrp="1"/>
          </p:cNvSpPr>
          <p:nvPr>
            <p:ph type="dt" sz="half" idx="10"/>
          </p:nvPr>
        </p:nvSpPr>
        <p:spPr/>
        <p:txBody>
          <a:bodyPr/>
          <a:lstStyle/>
          <a:p>
            <a:fld id="{E8D59DF9-1F84-4BFD-B095-0FA9A5F212DD}" type="datetime1">
              <a:rPr lang="cs-CZ" smtClean="0"/>
              <a:t>09.12.2024</a:t>
            </a:fld>
            <a:endParaRPr lang="cs-CZ"/>
          </a:p>
        </p:txBody>
      </p:sp>
      <p:sp>
        <p:nvSpPr>
          <p:cNvPr id="6" name="Zástupný symbol pro zápatí 5">
            <a:extLst>
              <a:ext uri="{FF2B5EF4-FFF2-40B4-BE49-F238E27FC236}">
                <a16:creationId xmlns:a16="http://schemas.microsoft.com/office/drawing/2014/main" id="{71F31025-2DD7-D668-7194-167A94A1C82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0B29DB6-3303-3D88-CFF3-06D90F4BF655}"/>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245808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239417-0281-E90B-F893-97B3268077B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8FDD201-088F-8C42-3D1A-F9E18FC731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B57BB49-B1BB-7C18-02D3-4B5EFB458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AC05026-8663-6EEF-8CB6-A64518AAD47E}"/>
              </a:ext>
            </a:extLst>
          </p:cNvPr>
          <p:cNvSpPr>
            <a:spLocks noGrp="1"/>
          </p:cNvSpPr>
          <p:nvPr>
            <p:ph type="dt" sz="half" idx="10"/>
          </p:nvPr>
        </p:nvSpPr>
        <p:spPr/>
        <p:txBody>
          <a:bodyPr/>
          <a:lstStyle/>
          <a:p>
            <a:fld id="{42510D6D-96AA-4998-A719-291CC4DC6DD3}" type="datetime1">
              <a:rPr lang="cs-CZ" smtClean="0"/>
              <a:t>09.12.2024</a:t>
            </a:fld>
            <a:endParaRPr lang="cs-CZ"/>
          </a:p>
        </p:txBody>
      </p:sp>
      <p:sp>
        <p:nvSpPr>
          <p:cNvPr id="6" name="Zástupný symbol pro zápatí 5">
            <a:extLst>
              <a:ext uri="{FF2B5EF4-FFF2-40B4-BE49-F238E27FC236}">
                <a16:creationId xmlns:a16="http://schemas.microsoft.com/office/drawing/2014/main" id="{DA3AC16C-4134-DFD4-1DA7-4700EA7B7D1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AC58FA2-6505-C637-F1A5-3BB9CA214AF3}"/>
              </a:ext>
            </a:extLst>
          </p:cNvPr>
          <p:cNvSpPr>
            <a:spLocks noGrp="1"/>
          </p:cNvSpPr>
          <p:nvPr>
            <p:ph type="sldNum" sz="quarter" idx="12"/>
          </p:nvPr>
        </p:nvSpPr>
        <p:spPr/>
        <p:txBody>
          <a:bodyPr/>
          <a:lstStyle/>
          <a:p>
            <a:fld id="{4BF28643-E363-4A14-8D0E-FA3683F5AAF3}" type="slidenum">
              <a:rPr lang="cs-CZ" smtClean="0"/>
              <a:t>‹#›</a:t>
            </a:fld>
            <a:endParaRPr lang="cs-CZ"/>
          </a:p>
        </p:txBody>
      </p:sp>
    </p:spTree>
    <p:extLst>
      <p:ext uri="{BB962C8B-B14F-4D97-AF65-F5344CB8AC3E}">
        <p14:creationId xmlns:p14="http://schemas.microsoft.com/office/powerpoint/2010/main" val="205104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EF64E5B-7F05-64BE-172E-03CEE6FBDF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E0C3B9C-FF4F-798F-6388-343A3CE145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2372892-BC8F-109E-A88B-45B08659B3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924AC-C2CC-4A73-86BA-B58B0D537B2D}" type="datetime1">
              <a:rPr lang="cs-CZ" smtClean="0"/>
              <a:t>09.12.2024</a:t>
            </a:fld>
            <a:endParaRPr lang="cs-CZ"/>
          </a:p>
        </p:txBody>
      </p:sp>
      <p:sp>
        <p:nvSpPr>
          <p:cNvPr id="5" name="Zástupný symbol pro zápatí 4">
            <a:extLst>
              <a:ext uri="{FF2B5EF4-FFF2-40B4-BE49-F238E27FC236}">
                <a16:creationId xmlns:a16="http://schemas.microsoft.com/office/drawing/2014/main" id="{C44B4D46-C000-A750-B9F6-3507DE2233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9E0095D-7E0C-C85A-480F-5309004245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28643-E363-4A14-8D0E-FA3683F5AAF3}" type="slidenum">
              <a:rPr lang="cs-CZ" smtClean="0"/>
              <a:t>‹#›</a:t>
            </a:fld>
            <a:endParaRPr lang="cs-CZ"/>
          </a:p>
        </p:txBody>
      </p:sp>
    </p:spTree>
    <p:extLst>
      <p:ext uri="{BB962C8B-B14F-4D97-AF65-F5344CB8AC3E}">
        <p14:creationId xmlns:p14="http://schemas.microsoft.com/office/powerpoint/2010/main" val="3494559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sulc.jarek@volny.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8EE24C-D262-E5B2-5E49-D3C613DFF2DE}"/>
              </a:ext>
            </a:extLst>
          </p:cNvPr>
          <p:cNvSpPr>
            <a:spLocks noGrp="1"/>
          </p:cNvSpPr>
          <p:nvPr>
            <p:ph type="ctrTitle"/>
          </p:nvPr>
        </p:nvSpPr>
        <p:spPr>
          <a:xfrm>
            <a:off x="1524000" y="130630"/>
            <a:ext cx="9144000" cy="3635827"/>
          </a:xfrm>
        </p:spPr>
        <p:txBody>
          <a:bodyPr>
            <a:normAutofit fontScale="90000"/>
          </a:bodyPr>
          <a:lstStyle/>
          <a:p>
            <a:r>
              <a:rPr lang="cs-CZ" sz="4400" b="1" dirty="0">
                <a:latin typeface="Times New Roman"/>
                <a:cs typeface="Times New Roman"/>
              </a:rPr>
              <a:t> </a:t>
            </a:r>
            <a:br>
              <a:rPr lang="cs-CZ" sz="4400" b="1" dirty="0">
                <a:latin typeface="Times New Roman"/>
                <a:cs typeface="Times New Roman"/>
              </a:rPr>
            </a:br>
            <a:br>
              <a:rPr lang="cs-CZ" sz="4400" b="1" dirty="0">
                <a:latin typeface="Times New Roman"/>
                <a:cs typeface="Times New Roman"/>
              </a:rPr>
            </a:br>
            <a:br>
              <a:rPr lang="cs-CZ" sz="4400" b="1" dirty="0">
                <a:latin typeface="Times New Roman"/>
                <a:cs typeface="Times New Roman"/>
              </a:rPr>
            </a:br>
            <a:r>
              <a:rPr lang="cs-CZ" sz="5300" b="0" i="0" dirty="0">
                <a:solidFill>
                  <a:srgbClr val="000000"/>
                </a:solidFill>
                <a:effectLst/>
                <a:latin typeface="Arial" panose="020B0604020202020204" pitchFamily="34" charset="0"/>
              </a:rPr>
              <a:t>Kudy k dostupnému bydlení? </a:t>
            </a:r>
            <a:br>
              <a:rPr lang="cs-CZ" sz="5300" b="0" i="0" dirty="0">
                <a:solidFill>
                  <a:srgbClr val="000000"/>
                </a:solidFill>
                <a:effectLst/>
                <a:latin typeface="Arial" panose="020B0604020202020204" pitchFamily="34" charset="0"/>
              </a:rPr>
            </a:br>
            <a:br>
              <a:rPr lang="cs-CZ" sz="5300" b="0" i="0" dirty="0">
                <a:solidFill>
                  <a:srgbClr val="000000"/>
                </a:solidFill>
                <a:effectLst/>
                <a:latin typeface="Arial" panose="020B0604020202020204" pitchFamily="34" charset="0"/>
              </a:rPr>
            </a:br>
            <a:r>
              <a:rPr lang="cs-CZ" sz="5300" b="0" i="0" dirty="0">
                <a:solidFill>
                  <a:srgbClr val="000000"/>
                </a:solidFill>
                <a:effectLst/>
                <a:latin typeface="Arial" panose="020B0604020202020204" pitchFamily="34" charset="0"/>
              </a:rPr>
              <a:t>Čím obohatí celou naši zemi? </a:t>
            </a:r>
            <a:br>
              <a:rPr lang="cs-CZ" sz="6000" b="1" dirty="0">
                <a:latin typeface="Times New Roman"/>
                <a:cs typeface="Times New Roman"/>
              </a:rPr>
            </a:br>
            <a:br>
              <a:rPr lang="cs-CZ" sz="6000" b="1" dirty="0">
                <a:latin typeface="Times New Roman"/>
                <a:cs typeface="Times New Roman"/>
              </a:rPr>
            </a:br>
            <a:r>
              <a:rPr lang="cs-CZ" sz="4400" b="1" i="1" dirty="0">
                <a:latin typeface="Times New Roman"/>
                <a:cs typeface="Times New Roman"/>
              </a:rPr>
              <a:t>Jaroslav Šulc </a:t>
            </a:r>
            <a:r>
              <a:rPr lang="cs-CZ" sz="3600" b="1" i="1" dirty="0">
                <a:latin typeface="Times New Roman"/>
                <a:cs typeface="Times New Roman"/>
              </a:rPr>
              <a:t> </a:t>
            </a:r>
            <a:endParaRPr lang="cs-CZ" dirty="0"/>
          </a:p>
        </p:txBody>
      </p:sp>
      <p:sp>
        <p:nvSpPr>
          <p:cNvPr id="3" name="Podnadpis 2">
            <a:extLst>
              <a:ext uri="{FF2B5EF4-FFF2-40B4-BE49-F238E27FC236}">
                <a16:creationId xmlns:a16="http://schemas.microsoft.com/office/drawing/2014/main" id="{7A382A9E-DFE5-A2FB-EB81-E073A4C3B535}"/>
              </a:ext>
            </a:extLst>
          </p:cNvPr>
          <p:cNvSpPr>
            <a:spLocks noGrp="1"/>
          </p:cNvSpPr>
          <p:nvPr>
            <p:ph type="subTitle" idx="1"/>
          </p:nvPr>
        </p:nvSpPr>
        <p:spPr>
          <a:xfrm>
            <a:off x="1524000" y="4572000"/>
            <a:ext cx="9144000" cy="1621970"/>
          </a:xfrm>
        </p:spPr>
        <p:txBody>
          <a:bodyPr>
            <a:normAutofit fontScale="92500" lnSpcReduction="10000"/>
          </a:bodyPr>
          <a:lstStyle/>
          <a:p>
            <a:r>
              <a:rPr lang="cs-CZ" sz="2800" b="1" dirty="0">
                <a:latin typeface="Times New Roman"/>
                <a:cs typeface="Times New Roman"/>
              </a:rPr>
              <a:t>Diskusní podvečer   </a:t>
            </a:r>
            <a:endParaRPr lang="cs-CZ" sz="2800" dirty="0"/>
          </a:p>
          <a:p>
            <a:r>
              <a:rPr lang="cs-CZ" sz="2400" b="1" dirty="0">
                <a:latin typeface="Times New Roman"/>
                <a:cs typeface="Times New Roman"/>
              </a:rPr>
              <a:t>Ve čtvrtek 12. prosince 2024 od 15:30 hodin  </a:t>
            </a:r>
            <a:endParaRPr lang="cs-CZ" sz="2400" dirty="0"/>
          </a:p>
          <a:p>
            <a:r>
              <a:rPr lang="cs-CZ" sz="2400" b="1" dirty="0">
                <a:latin typeface="Times New Roman"/>
                <a:cs typeface="Times New Roman"/>
              </a:rPr>
              <a:t> v zasedací místnosti č. 76 (I. patro), </a:t>
            </a:r>
          </a:p>
          <a:p>
            <a:r>
              <a:rPr lang="cs-CZ" sz="2400" b="1" dirty="0">
                <a:latin typeface="Times New Roman"/>
                <a:cs typeface="Times New Roman"/>
              </a:rPr>
              <a:t>Politických vězňů 9, Praha 1 </a:t>
            </a:r>
            <a:endParaRPr lang="cs-CZ" sz="2400" dirty="0"/>
          </a:p>
          <a:p>
            <a:endParaRPr lang="cs-CZ" dirty="0"/>
          </a:p>
        </p:txBody>
      </p:sp>
      <p:sp>
        <p:nvSpPr>
          <p:cNvPr id="4" name="Zástupný symbol pro číslo snímku 3">
            <a:extLst>
              <a:ext uri="{FF2B5EF4-FFF2-40B4-BE49-F238E27FC236}">
                <a16:creationId xmlns:a16="http://schemas.microsoft.com/office/drawing/2014/main" id="{C0274C93-93EC-E36B-1D2C-859793A196A3}"/>
              </a:ext>
            </a:extLst>
          </p:cNvPr>
          <p:cNvSpPr>
            <a:spLocks noGrp="1"/>
          </p:cNvSpPr>
          <p:nvPr>
            <p:ph type="sldNum" sz="quarter" idx="12"/>
          </p:nvPr>
        </p:nvSpPr>
        <p:spPr/>
        <p:txBody>
          <a:bodyPr/>
          <a:lstStyle/>
          <a:p>
            <a:fld id="{4BF28643-E363-4A14-8D0E-FA3683F5AAF3}" type="slidenum">
              <a:rPr lang="cs-CZ" smtClean="0"/>
              <a:t>1</a:t>
            </a:fld>
            <a:endParaRPr lang="cs-CZ"/>
          </a:p>
        </p:txBody>
      </p:sp>
    </p:spTree>
    <p:extLst>
      <p:ext uri="{BB962C8B-B14F-4D97-AF65-F5344CB8AC3E}">
        <p14:creationId xmlns:p14="http://schemas.microsoft.com/office/powerpoint/2010/main" val="1163756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5A5CB3-DFDC-1118-FA42-7518BA90031B}"/>
              </a:ext>
            </a:extLst>
          </p:cNvPr>
          <p:cNvSpPr>
            <a:spLocks noGrp="1"/>
          </p:cNvSpPr>
          <p:nvPr>
            <p:ph type="title"/>
          </p:nvPr>
        </p:nvSpPr>
        <p:spPr>
          <a:xfrm>
            <a:off x="838200" y="1"/>
            <a:ext cx="10515600" cy="1132114"/>
          </a:xfrm>
        </p:spPr>
        <p:txBody>
          <a:bodyPr/>
          <a:lstStyle/>
          <a:p>
            <a:pPr algn="ctr"/>
            <a:r>
              <a:rPr lang="cs-CZ" b="1" dirty="0"/>
              <a:t>b) Právní aspekt</a:t>
            </a:r>
          </a:p>
        </p:txBody>
      </p:sp>
      <p:sp>
        <p:nvSpPr>
          <p:cNvPr id="3" name="Zástupný obsah 2">
            <a:extLst>
              <a:ext uri="{FF2B5EF4-FFF2-40B4-BE49-F238E27FC236}">
                <a16:creationId xmlns:a16="http://schemas.microsoft.com/office/drawing/2014/main" id="{E2E802C6-BAFE-0B7C-BFC6-B2021657F682}"/>
              </a:ext>
            </a:extLst>
          </p:cNvPr>
          <p:cNvSpPr>
            <a:spLocks noGrp="1"/>
          </p:cNvSpPr>
          <p:nvPr>
            <p:ph idx="1"/>
          </p:nvPr>
        </p:nvSpPr>
        <p:spPr>
          <a:xfrm>
            <a:off x="382772" y="805543"/>
            <a:ext cx="11546958" cy="6052457"/>
          </a:xfrm>
        </p:spPr>
        <p:txBody>
          <a:bodyPr>
            <a:normAutofit fontScale="85000" lnSpcReduction="20000"/>
          </a:bodyPr>
          <a:lstStyle/>
          <a:p>
            <a:r>
              <a:rPr lang="cs-CZ" sz="3200" dirty="0"/>
              <a:t>Privatizace bytového fondu v devadesátkách - podíl obecních bytů se rychle snížil na desetinu (z 39 % na dnešních 4 %)</a:t>
            </a:r>
          </a:p>
          <a:p>
            <a:r>
              <a:rPr lang="cs-CZ" sz="3200" dirty="0"/>
              <a:t>Fyzická restituce domů a bytů oprávněným osobám ano, kompenzace majetkové újmy (refundace ušlého nájemného ne)</a:t>
            </a:r>
          </a:p>
          <a:p>
            <a:r>
              <a:rPr lang="cs-CZ" sz="3200" dirty="0"/>
              <a:t>Dvojí cenový režim u nájemního bydlení – u nově dokončovaných bytů tržní nájemné, u restituovaných regulovaných vyhláškou </a:t>
            </a:r>
          </a:p>
          <a:p>
            <a:r>
              <a:rPr lang="cs-CZ" sz="3200" dirty="0"/>
              <a:t>Marný pokus uzákonit cenovou regulaci u nájemného bydlení</a:t>
            </a:r>
          </a:p>
          <a:p>
            <a:r>
              <a:rPr lang="cs-CZ" sz="3200" dirty="0"/>
              <a:t>Ústavní žaloba majitelů domů a bytů na regulaci jen vyhláškou – nutně úspěšná. Důsledky včetně dopadů zrušení příloh k vyhlášce</a:t>
            </a:r>
          </a:p>
          <a:p>
            <a:r>
              <a:rPr lang="cs-CZ" sz="3200" dirty="0"/>
              <a:t>Podobně je opakovaně blokováno přijetí zákonů o bydlení a je deformována celá bytová legislativa (odpočet úroků z hypoték, nízká daň z držení nemovitosti, absence daně z hodnoty polohy místa či prodeje nemovitosti aj.)</a:t>
            </a:r>
          </a:p>
          <a:p>
            <a:r>
              <a:rPr lang="cs-CZ" sz="3200" dirty="0"/>
              <a:t>Legislativa nesankcionuje vysoký podíl investičních a volných neobsazených bytů   </a:t>
            </a:r>
          </a:p>
          <a:p>
            <a:endParaRPr lang="cs-CZ" sz="3200" dirty="0"/>
          </a:p>
          <a:p>
            <a:pPr marL="0" indent="0" algn="ctr">
              <a:buNone/>
            </a:pPr>
            <a:r>
              <a:rPr lang="cs-CZ" sz="4800" dirty="0">
                <a:solidFill>
                  <a:srgbClr val="FF0000"/>
                </a:solidFill>
              </a:rPr>
              <a:t>Stát opakovaně rezignuje před lobbisty pracující pro bytový kartel </a:t>
            </a:r>
          </a:p>
        </p:txBody>
      </p:sp>
      <p:sp>
        <p:nvSpPr>
          <p:cNvPr id="4" name="Zástupný symbol pro číslo snímku 3">
            <a:extLst>
              <a:ext uri="{FF2B5EF4-FFF2-40B4-BE49-F238E27FC236}">
                <a16:creationId xmlns:a16="http://schemas.microsoft.com/office/drawing/2014/main" id="{76BD5E9A-A196-EAE0-7B0E-351879080F29}"/>
              </a:ext>
            </a:extLst>
          </p:cNvPr>
          <p:cNvSpPr>
            <a:spLocks noGrp="1"/>
          </p:cNvSpPr>
          <p:nvPr>
            <p:ph type="sldNum" sz="quarter" idx="12"/>
          </p:nvPr>
        </p:nvSpPr>
        <p:spPr/>
        <p:txBody>
          <a:bodyPr/>
          <a:lstStyle/>
          <a:p>
            <a:fld id="{4BF28643-E363-4A14-8D0E-FA3683F5AAF3}" type="slidenum">
              <a:rPr lang="cs-CZ" smtClean="0"/>
              <a:t>10</a:t>
            </a:fld>
            <a:endParaRPr lang="cs-CZ"/>
          </a:p>
        </p:txBody>
      </p:sp>
    </p:spTree>
    <p:extLst>
      <p:ext uri="{BB962C8B-B14F-4D97-AF65-F5344CB8AC3E}">
        <p14:creationId xmlns:p14="http://schemas.microsoft.com/office/powerpoint/2010/main" val="2245934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88E659-460E-0489-B0A5-06D62CCFB1CE}"/>
              </a:ext>
            </a:extLst>
          </p:cNvPr>
          <p:cNvSpPr>
            <a:spLocks noGrp="1"/>
          </p:cNvSpPr>
          <p:nvPr>
            <p:ph type="title"/>
          </p:nvPr>
        </p:nvSpPr>
        <p:spPr>
          <a:xfrm>
            <a:off x="838200" y="76201"/>
            <a:ext cx="10515600" cy="979714"/>
          </a:xfrm>
        </p:spPr>
        <p:txBody>
          <a:bodyPr>
            <a:normAutofit/>
          </a:bodyPr>
          <a:lstStyle/>
          <a:p>
            <a:pPr algn="ctr"/>
            <a:r>
              <a:rPr lang="cs-CZ" sz="2800" b="1" dirty="0"/>
              <a:t>c) Sociální aspekt/1 – obtížná přístupnost možnosti bydlení pro mladší generace, seniory, případně pro sociálně vyloučené skupiny</a:t>
            </a:r>
            <a:endParaRPr lang="cs-CZ" b="1" dirty="0"/>
          </a:p>
        </p:txBody>
      </p:sp>
      <p:sp>
        <p:nvSpPr>
          <p:cNvPr id="3" name="Zástupný obsah 2">
            <a:extLst>
              <a:ext uri="{FF2B5EF4-FFF2-40B4-BE49-F238E27FC236}">
                <a16:creationId xmlns:a16="http://schemas.microsoft.com/office/drawing/2014/main" id="{4239EA58-5E5B-9A98-F515-F4F710AB951F}"/>
              </a:ext>
            </a:extLst>
          </p:cNvPr>
          <p:cNvSpPr>
            <a:spLocks noGrp="1"/>
          </p:cNvSpPr>
          <p:nvPr>
            <p:ph idx="1"/>
          </p:nvPr>
        </p:nvSpPr>
        <p:spPr>
          <a:xfrm>
            <a:off x="239486" y="957944"/>
            <a:ext cx="11803162" cy="5900056"/>
          </a:xfrm>
        </p:spPr>
        <p:txBody>
          <a:bodyPr>
            <a:normAutofit fontScale="92500"/>
          </a:bodyPr>
          <a:lstStyle/>
          <a:p>
            <a:r>
              <a:rPr lang="cs-CZ" sz="2400" dirty="0"/>
              <a:t>Marketingová strategie developerů + bank o údajných přednostech bydlení ve vlastním domě/bytě oproti bydlení v nájmu přechodně zafungovala. </a:t>
            </a:r>
            <a:r>
              <a:rPr lang="cs-CZ" sz="2400" dirty="0">
                <a:solidFill>
                  <a:srgbClr val="FF0000"/>
                </a:solidFill>
              </a:rPr>
              <a:t>Po čase vede k zadlužení českých domácností jen na hypotékách za cca 2,4 bilionu korun</a:t>
            </a:r>
          </a:p>
          <a:p>
            <a:r>
              <a:rPr lang="cs-CZ" sz="2400" dirty="0"/>
              <a:t>Bytová krize je urychlována vnějšími vlivy – inflací (přes 50 % oproti roku 2015), opět vysokými úrokovými sazbami u hypoték (po účelovém snížení ke 2 % a tím nalákání nových klientů na krátkodobou fixaci) a trvale vysokými cenami starých i nových nemovitostí i nájmů</a:t>
            </a:r>
          </a:p>
          <a:p>
            <a:pPr>
              <a:lnSpc>
                <a:spcPct val="107000"/>
              </a:lnSpc>
              <a:spcAft>
                <a:spcPts val="800"/>
              </a:spcAft>
            </a:pPr>
            <a:r>
              <a:rPr lang="cs-CZ" sz="2400" kern="100" dirty="0">
                <a:ea typeface="Calibri" panose="020F0502020204030204" pitchFamily="34" charset="0"/>
                <a:cs typeface="Times New Roman" panose="02020603050405020304" pitchFamily="18" charset="0"/>
              </a:rPr>
              <a:t>Trvalý záměrný </a:t>
            </a:r>
            <a:r>
              <a:rPr lang="cs-CZ" sz="2400" kern="100" dirty="0">
                <a:effectLst/>
                <a:ea typeface="Calibri" panose="020F0502020204030204" pitchFamily="34" charset="0"/>
                <a:cs typeface="Times New Roman" panose="02020603050405020304" pitchFamily="18" charset="0"/>
              </a:rPr>
              <a:t>převis poptávky nad nabídkou vede k dalšímu růstu cen nových bytů (letos metr cca 160 tisíc korun, příští rok se počítá s dalším zdražením o 5 až 10 %) – viz graf výše</a:t>
            </a:r>
          </a:p>
          <a:p>
            <a:pPr>
              <a:lnSpc>
                <a:spcPct val="107000"/>
              </a:lnSpc>
              <a:spcAft>
                <a:spcPts val="800"/>
              </a:spcAft>
            </a:pPr>
            <a:r>
              <a:rPr lang="cs-CZ" sz="2400" kern="100" dirty="0">
                <a:effectLst/>
                <a:ea typeface="Calibri" panose="020F0502020204030204" pitchFamily="34" charset="0"/>
                <a:cs typeface="Times New Roman" panose="02020603050405020304" pitchFamily="18" charset="0"/>
              </a:rPr>
              <a:t>Zdražují i starší byty, průměr jejich cen je v Praze přes 130 tisíc/m</a:t>
            </a:r>
            <a:r>
              <a:rPr lang="cs-CZ" sz="2400" kern="100" baseline="30000" dirty="0">
                <a:effectLst/>
                <a:ea typeface="Calibri" panose="020F0502020204030204" pitchFamily="34" charset="0"/>
                <a:cs typeface="Times New Roman" panose="02020603050405020304" pitchFamily="18" charset="0"/>
              </a:rPr>
              <a:t>2</a:t>
            </a:r>
            <a:r>
              <a:rPr lang="cs-CZ" sz="2400" kern="100" dirty="0">
                <a:effectLst/>
                <a:ea typeface="Calibri" panose="020F0502020204030204" pitchFamily="34" charset="0"/>
                <a:cs typeface="Times New Roman" panose="02020603050405020304" pitchFamily="18" charset="0"/>
              </a:rPr>
              <a:t>, v průměru ČR okolo 100 tisíc/m</a:t>
            </a:r>
            <a:r>
              <a:rPr lang="cs-CZ" sz="2400" kern="100" baseline="30000" dirty="0">
                <a:effectLst/>
                <a:ea typeface="Calibri" panose="020F0502020204030204" pitchFamily="34" charset="0"/>
                <a:cs typeface="Times New Roman" panose="02020603050405020304" pitchFamily="18" charset="0"/>
              </a:rPr>
              <a:t>2</a:t>
            </a:r>
            <a:r>
              <a:rPr lang="cs-CZ" sz="2400" kern="100" dirty="0">
                <a:effectLst/>
                <a:ea typeface="Calibri" panose="020F0502020204030204" pitchFamily="34" charset="0"/>
                <a:cs typeface="Times New Roman" panose="02020603050405020304" pitchFamily="18" charset="0"/>
              </a:rPr>
              <a:t> </a:t>
            </a:r>
          </a:p>
          <a:p>
            <a:pPr>
              <a:lnSpc>
                <a:spcPct val="107000"/>
              </a:lnSpc>
              <a:spcAft>
                <a:spcPts val="800"/>
              </a:spcAft>
            </a:pPr>
            <a:r>
              <a:rPr lang="cs-CZ" sz="2400" kern="100" dirty="0">
                <a:effectLst/>
                <a:ea typeface="Calibri" panose="020F0502020204030204" pitchFamily="34" charset="0"/>
                <a:cs typeface="Times New Roman" panose="02020603050405020304" pitchFamily="18" charset="0"/>
              </a:rPr>
              <a:t>U nájmů ceny rostou o cca deset procent ročně. Za byt </a:t>
            </a:r>
            <a:r>
              <a:rPr lang="cs-CZ" sz="2400" kern="100" dirty="0">
                <a:ea typeface="Calibri" panose="020F0502020204030204" pitchFamily="34" charset="0"/>
                <a:cs typeface="Times New Roman" panose="02020603050405020304" pitchFamily="18" charset="0"/>
              </a:rPr>
              <a:t>70 m</a:t>
            </a:r>
            <a:r>
              <a:rPr lang="cs-CZ" sz="2400" kern="100" baseline="30000" dirty="0">
                <a:ea typeface="Calibri" panose="020F0502020204030204" pitchFamily="34" charset="0"/>
                <a:cs typeface="Times New Roman" panose="02020603050405020304" pitchFamily="18" charset="0"/>
              </a:rPr>
              <a:t>2 </a:t>
            </a:r>
            <a:r>
              <a:rPr lang="cs-CZ" sz="2400" kern="100" dirty="0">
                <a:effectLst/>
                <a:ea typeface="Calibri" panose="020F0502020204030204" pitchFamily="34" charset="0"/>
                <a:cs typeface="Times New Roman" panose="02020603050405020304" pitchFamily="18" charset="0"/>
              </a:rPr>
              <a:t>nájmu ve staré zástavbě na okraji města dáte v Praze 25 tisíc korun měsíčně. A bude to růst dále. V nových projektech, takzvaném nájmu </a:t>
            </a:r>
            <a:r>
              <a:rPr lang="cs-CZ" sz="2400" i="1" kern="100" dirty="0">
                <a:effectLst/>
                <a:ea typeface="Calibri" panose="020F0502020204030204" pitchFamily="34" charset="0"/>
                <a:cs typeface="Times New Roman" panose="02020603050405020304" pitchFamily="18" charset="0"/>
              </a:rPr>
              <a:t>zelené a </a:t>
            </a:r>
            <a:r>
              <a:rPr lang="cs-CZ" sz="2400" i="1" kern="100" dirty="0">
                <a:ea typeface="Calibri" panose="020F0502020204030204" pitchFamily="34" charset="0"/>
                <a:cs typeface="Times New Roman" panose="02020603050405020304" pitchFamily="18" charset="0"/>
              </a:rPr>
              <a:t>udržitelné </a:t>
            </a:r>
            <a:r>
              <a:rPr lang="cs-CZ" sz="2400" i="1" kern="100" dirty="0">
                <a:effectLst/>
                <a:ea typeface="Calibri" panose="020F0502020204030204" pitchFamily="34" charset="0"/>
                <a:cs typeface="Times New Roman" panose="02020603050405020304" pitchFamily="18" charset="0"/>
              </a:rPr>
              <a:t>budoucnosti</a:t>
            </a:r>
            <a:r>
              <a:rPr lang="cs-CZ" sz="2400" kern="100" dirty="0">
                <a:effectLst/>
                <a:ea typeface="Calibri" panose="020F0502020204030204" pitchFamily="34" charset="0"/>
                <a:cs typeface="Times New Roman" panose="02020603050405020304" pitchFamily="18" charset="0"/>
              </a:rPr>
              <a:t>, se vším servisem, fitness centrem a kolárnou, je </a:t>
            </a:r>
            <a:r>
              <a:rPr lang="cs-CZ" sz="2400" kern="100" dirty="0">
                <a:ea typeface="Calibri" panose="020F0502020204030204" pitchFamily="34" charset="0"/>
                <a:cs typeface="Times New Roman" panose="02020603050405020304" pitchFamily="18" charset="0"/>
              </a:rPr>
              <a:t>nájemné </a:t>
            </a:r>
            <a:r>
              <a:rPr lang="cs-CZ" sz="2400" kern="100" dirty="0">
                <a:effectLst/>
                <a:ea typeface="Calibri" panose="020F0502020204030204" pitchFamily="34" charset="0"/>
                <a:cs typeface="Times New Roman" panose="02020603050405020304" pitchFamily="18" charset="0"/>
              </a:rPr>
              <a:t>již nyní přes 50 tisíc Kč měsíčně.</a:t>
            </a:r>
          </a:p>
          <a:p>
            <a:pPr marL="0" indent="0">
              <a:lnSpc>
                <a:spcPct val="107000"/>
              </a:lnSpc>
              <a:spcAft>
                <a:spcPts val="800"/>
              </a:spcAft>
              <a:buNone/>
            </a:pPr>
            <a:r>
              <a:rPr lang="cs-CZ" sz="2600" b="1" kern="100" dirty="0">
                <a:solidFill>
                  <a:srgbClr val="FF0000"/>
                </a:solidFill>
                <a:ea typeface="Calibri" panose="020F0502020204030204" pitchFamily="34" charset="0"/>
                <a:cs typeface="Times New Roman" panose="02020603050405020304" pitchFamily="18" charset="0"/>
              </a:rPr>
              <a:t>Státní podpora – v součtu již asi 20  mld. Kč – je chybně konstruována a proto i neefektivní. </a:t>
            </a:r>
            <a:endParaRPr lang="cs-CZ" sz="2600" b="1" kern="100" dirty="0">
              <a:solidFill>
                <a:srgbClr val="FF0000"/>
              </a:solidFill>
              <a:effectLst/>
              <a:ea typeface="Calibri" panose="020F0502020204030204" pitchFamily="34" charset="0"/>
              <a:cs typeface="Times New Roman" panose="02020603050405020304" pitchFamily="18" charset="0"/>
            </a:endParaRPr>
          </a:p>
          <a:p>
            <a:endParaRPr lang="cs-CZ" dirty="0"/>
          </a:p>
        </p:txBody>
      </p:sp>
      <p:sp>
        <p:nvSpPr>
          <p:cNvPr id="4" name="Zástupný symbol pro číslo snímku 3">
            <a:extLst>
              <a:ext uri="{FF2B5EF4-FFF2-40B4-BE49-F238E27FC236}">
                <a16:creationId xmlns:a16="http://schemas.microsoft.com/office/drawing/2014/main" id="{7C39E7EB-CBB0-FA14-DD9D-51D7994A7716}"/>
              </a:ext>
            </a:extLst>
          </p:cNvPr>
          <p:cNvSpPr>
            <a:spLocks noGrp="1"/>
          </p:cNvSpPr>
          <p:nvPr>
            <p:ph type="sldNum" sz="quarter" idx="12"/>
          </p:nvPr>
        </p:nvSpPr>
        <p:spPr/>
        <p:txBody>
          <a:bodyPr/>
          <a:lstStyle/>
          <a:p>
            <a:fld id="{4BF28643-E363-4A14-8D0E-FA3683F5AAF3}" type="slidenum">
              <a:rPr lang="cs-CZ" smtClean="0"/>
              <a:t>11</a:t>
            </a:fld>
            <a:endParaRPr lang="cs-CZ"/>
          </a:p>
        </p:txBody>
      </p:sp>
    </p:spTree>
    <p:extLst>
      <p:ext uri="{BB962C8B-B14F-4D97-AF65-F5344CB8AC3E}">
        <p14:creationId xmlns:p14="http://schemas.microsoft.com/office/powerpoint/2010/main" val="2499895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1FC9F2-55EE-1369-2BFE-9C9BACC73451}"/>
              </a:ext>
            </a:extLst>
          </p:cNvPr>
          <p:cNvSpPr>
            <a:spLocks noGrp="1"/>
          </p:cNvSpPr>
          <p:nvPr>
            <p:ph type="title"/>
          </p:nvPr>
        </p:nvSpPr>
        <p:spPr/>
        <p:txBody>
          <a:bodyPr>
            <a:normAutofit/>
          </a:bodyPr>
          <a:lstStyle/>
          <a:p>
            <a:pPr algn="ctr"/>
            <a:r>
              <a:rPr lang="cs-CZ" sz="4400" dirty="0"/>
              <a:t>c) Sociální aspekt /2</a:t>
            </a:r>
            <a:endParaRPr lang="cs-CZ" dirty="0"/>
          </a:p>
        </p:txBody>
      </p:sp>
      <p:graphicFrame>
        <p:nvGraphicFramePr>
          <p:cNvPr id="4" name="Zástupný obsah 3">
            <a:extLst>
              <a:ext uri="{FF2B5EF4-FFF2-40B4-BE49-F238E27FC236}">
                <a16:creationId xmlns:a16="http://schemas.microsoft.com/office/drawing/2014/main" id="{3999FEBB-885B-5FCE-E3E9-2FC69A946058}"/>
              </a:ext>
            </a:extLst>
          </p:cNvPr>
          <p:cNvGraphicFramePr>
            <a:graphicFrameLocks noGrp="1"/>
          </p:cNvGraphicFramePr>
          <p:nvPr>
            <p:ph idx="1"/>
            <p:extLst>
              <p:ext uri="{D42A27DB-BD31-4B8C-83A1-F6EECF244321}">
                <p14:modId xmlns:p14="http://schemas.microsoft.com/office/powerpoint/2010/main" val="125961709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Zástupný symbol pro číslo snímku 2">
            <a:extLst>
              <a:ext uri="{FF2B5EF4-FFF2-40B4-BE49-F238E27FC236}">
                <a16:creationId xmlns:a16="http://schemas.microsoft.com/office/drawing/2014/main" id="{D1BDEB5B-69AC-F86B-FAFF-73F4EB4370B1}"/>
              </a:ext>
            </a:extLst>
          </p:cNvPr>
          <p:cNvSpPr>
            <a:spLocks noGrp="1"/>
          </p:cNvSpPr>
          <p:nvPr>
            <p:ph type="sldNum" sz="quarter" idx="12"/>
          </p:nvPr>
        </p:nvSpPr>
        <p:spPr/>
        <p:txBody>
          <a:bodyPr/>
          <a:lstStyle/>
          <a:p>
            <a:fld id="{4BF28643-E363-4A14-8D0E-FA3683F5AAF3}" type="slidenum">
              <a:rPr lang="cs-CZ" smtClean="0"/>
              <a:t>12</a:t>
            </a:fld>
            <a:endParaRPr lang="cs-CZ"/>
          </a:p>
        </p:txBody>
      </p:sp>
    </p:spTree>
    <p:extLst>
      <p:ext uri="{BB962C8B-B14F-4D97-AF65-F5344CB8AC3E}">
        <p14:creationId xmlns:p14="http://schemas.microsoft.com/office/powerpoint/2010/main" val="129791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9BDFE9-1C9F-600B-C3DA-D7D002482C5C}"/>
              </a:ext>
            </a:extLst>
          </p:cNvPr>
          <p:cNvSpPr>
            <a:spLocks noGrp="1"/>
          </p:cNvSpPr>
          <p:nvPr>
            <p:ph type="title"/>
          </p:nvPr>
        </p:nvSpPr>
        <p:spPr/>
        <p:txBody>
          <a:bodyPr>
            <a:normAutofit/>
          </a:bodyPr>
          <a:lstStyle/>
          <a:p>
            <a:pPr algn="ctr"/>
            <a:r>
              <a:rPr lang="cs-CZ" sz="4400" dirty="0"/>
              <a:t>c) Sociální aspekt /3</a:t>
            </a:r>
            <a:endParaRPr lang="cs-CZ" dirty="0"/>
          </a:p>
        </p:txBody>
      </p:sp>
      <p:graphicFrame>
        <p:nvGraphicFramePr>
          <p:cNvPr id="4" name="Zástupný obsah 3">
            <a:extLst>
              <a:ext uri="{FF2B5EF4-FFF2-40B4-BE49-F238E27FC236}">
                <a16:creationId xmlns:a16="http://schemas.microsoft.com/office/drawing/2014/main" id="{74578AA8-CDCE-F6EF-B325-49326223DA5C}"/>
              </a:ext>
            </a:extLst>
          </p:cNvPr>
          <p:cNvGraphicFramePr>
            <a:graphicFrameLocks noGrp="1"/>
          </p:cNvGraphicFramePr>
          <p:nvPr>
            <p:ph idx="1"/>
            <p:extLst>
              <p:ext uri="{D42A27DB-BD31-4B8C-83A1-F6EECF244321}">
                <p14:modId xmlns:p14="http://schemas.microsoft.com/office/powerpoint/2010/main" val="147003229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Zástupný symbol pro číslo snímku 2">
            <a:extLst>
              <a:ext uri="{FF2B5EF4-FFF2-40B4-BE49-F238E27FC236}">
                <a16:creationId xmlns:a16="http://schemas.microsoft.com/office/drawing/2014/main" id="{EDC83FD1-7907-5853-E8E0-7C7DC1854C04}"/>
              </a:ext>
            </a:extLst>
          </p:cNvPr>
          <p:cNvSpPr>
            <a:spLocks noGrp="1"/>
          </p:cNvSpPr>
          <p:nvPr>
            <p:ph type="sldNum" sz="quarter" idx="12"/>
          </p:nvPr>
        </p:nvSpPr>
        <p:spPr/>
        <p:txBody>
          <a:bodyPr/>
          <a:lstStyle/>
          <a:p>
            <a:fld id="{4BF28643-E363-4A14-8D0E-FA3683F5AAF3}" type="slidenum">
              <a:rPr lang="cs-CZ" smtClean="0"/>
              <a:t>13</a:t>
            </a:fld>
            <a:endParaRPr lang="cs-CZ"/>
          </a:p>
        </p:txBody>
      </p:sp>
    </p:spTree>
    <p:extLst>
      <p:ext uri="{BB962C8B-B14F-4D97-AF65-F5344CB8AC3E}">
        <p14:creationId xmlns:p14="http://schemas.microsoft.com/office/powerpoint/2010/main" val="2606048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4D72F-E8C2-4631-9011-ABF8FF913FA2}"/>
              </a:ext>
            </a:extLst>
          </p:cNvPr>
          <p:cNvSpPr>
            <a:spLocks noGrp="1"/>
          </p:cNvSpPr>
          <p:nvPr>
            <p:ph type="title"/>
          </p:nvPr>
        </p:nvSpPr>
        <p:spPr>
          <a:xfrm>
            <a:off x="838200" y="-265813"/>
            <a:ext cx="10515600" cy="1233376"/>
          </a:xfrm>
        </p:spPr>
        <p:txBody>
          <a:bodyPr/>
          <a:lstStyle/>
          <a:p>
            <a:pPr algn="ctr"/>
            <a:r>
              <a:rPr lang="cs-CZ" sz="4400" b="1" dirty="0"/>
              <a:t>c) Sociální aspekt /4</a:t>
            </a:r>
            <a:endParaRPr lang="cs-CZ" b="1" dirty="0"/>
          </a:p>
        </p:txBody>
      </p:sp>
      <p:sp>
        <p:nvSpPr>
          <p:cNvPr id="3" name="Zástupný obsah 2">
            <a:extLst>
              <a:ext uri="{FF2B5EF4-FFF2-40B4-BE49-F238E27FC236}">
                <a16:creationId xmlns:a16="http://schemas.microsoft.com/office/drawing/2014/main" id="{487BCE20-B1FF-EC03-5B2E-8ACA2726CE53}"/>
              </a:ext>
            </a:extLst>
          </p:cNvPr>
          <p:cNvSpPr>
            <a:spLocks noGrp="1"/>
          </p:cNvSpPr>
          <p:nvPr>
            <p:ph idx="1"/>
          </p:nvPr>
        </p:nvSpPr>
        <p:spPr>
          <a:xfrm>
            <a:off x="318977" y="967563"/>
            <a:ext cx="11589488" cy="5613990"/>
          </a:xfrm>
        </p:spPr>
        <p:txBody>
          <a:bodyPr>
            <a:normAutofit lnSpcReduction="10000"/>
          </a:bodyPr>
          <a:lstStyle/>
          <a:p>
            <a:pPr marL="0" indent="0">
              <a:buNone/>
            </a:pPr>
            <a:r>
              <a:rPr lang="cs-CZ" sz="4100" dirty="0"/>
              <a:t>U předchozích dvou grafů šlo o data z roku 2021, a byla počítána v poměru k </a:t>
            </a:r>
            <a:r>
              <a:rPr lang="cs-CZ" sz="4100" i="1" dirty="0"/>
              <a:t>čistým příjmům</a:t>
            </a:r>
            <a:r>
              <a:rPr lang="cs-CZ" sz="4100" dirty="0"/>
              <a:t>, ta jinak konstruovaná – k </a:t>
            </a:r>
            <a:r>
              <a:rPr lang="cs-CZ" sz="4100" i="1" dirty="0"/>
              <a:t>výdajům jsou vyšší </a:t>
            </a:r>
            <a:r>
              <a:rPr lang="cs-CZ" sz="4100" dirty="0"/>
              <a:t>a ukazují, že:</a:t>
            </a:r>
          </a:p>
          <a:p>
            <a:r>
              <a:rPr lang="cs-CZ" sz="4100" dirty="0"/>
              <a:t>Průměrná česká domácnost (vč. OSVČ či seniorů) vydávala za bydlení v roce 2022 celkem 23,4 % ze všech svých spotřebitelských výdajů, ale </a:t>
            </a:r>
          </a:p>
          <a:p>
            <a:r>
              <a:rPr lang="cs-CZ" sz="4100" b="1" dirty="0">
                <a:solidFill>
                  <a:srgbClr val="FF0000"/>
                </a:solidFill>
              </a:rPr>
              <a:t>Zaměstnanecká s nižším vzdělání přednosty skoro stejně jako průměr 23,5 %</a:t>
            </a:r>
          </a:p>
          <a:p>
            <a:r>
              <a:rPr lang="cs-CZ" sz="4100" b="1" dirty="0">
                <a:solidFill>
                  <a:srgbClr val="FF0000"/>
                </a:solidFill>
              </a:rPr>
              <a:t>Zaměstnanecká s vyšším vzdělání přednosty ale jen 19,7 %. </a:t>
            </a:r>
            <a:r>
              <a:rPr lang="cs-CZ" b="1" dirty="0">
                <a:solidFill>
                  <a:srgbClr val="FF0000"/>
                </a:solidFill>
              </a:rPr>
              <a:t>   </a:t>
            </a:r>
            <a:r>
              <a:rPr lang="cs-CZ" sz="4000" b="1" dirty="0">
                <a:solidFill>
                  <a:srgbClr val="FF0000"/>
                </a:solidFill>
              </a:rPr>
              <a:t>Rozdíly jsou trvalé.</a:t>
            </a:r>
            <a:endParaRPr lang="cs-CZ" b="1" dirty="0">
              <a:solidFill>
                <a:srgbClr val="FF0000"/>
              </a:solidFill>
            </a:endParaRPr>
          </a:p>
        </p:txBody>
      </p:sp>
      <p:sp>
        <p:nvSpPr>
          <p:cNvPr id="4" name="Zástupný symbol pro číslo snímku 3">
            <a:extLst>
              <a:ext uri="{FF2B5EF4-FFF2-40B4-BE49-F238E27FC236}">
                <a16:creationId xmlns:a16="http://schemas.microsoft.com/office/drawing/2014/main" id="{EE0ECF94-0718-DAB4-F7A5-D420D01CDFA4}"/>
              </a:ext>
            </a:extLst>
          </p:cNvPr>
          <p:cNvSpPr>
            <a:spLocks noGrp="1"/>
          </p:cNvSpPr>
          <p:nvPr>
            <p:ph type="sldNum" sz="quarter" idx="12"/>
          </p:nvPr>
        </p:nvSpPr>
        <p:spPr/>
        <p:txBody>
          <a:bodyPr/>
          <a:lstStyle/>
          <a:p>
            <a:fld id="{4BF28643-E363-4A14-8D0E-FA3683F5AAF3}" type="slidenum">
              <a:rPr lang="cs-CZ" smtClean="0"/>
              <a:t>14</a:t>
            </a:fld>
            <a:endParaRPr lang="cs-CZ"/>
          </a:p>
        </p:txBody>
      </p:sp>
    </p:spTree>
    <p:extLst>
      <p:ext uri="{BB962C8B-B14F-4D97-AF65-F5344CB8AC3E}">
        <p14:creationId xmlns:p14="http://schemas.microsoft.com/office/powerpoint/2010/main" val="4148246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EE7366-4AA3-C97C-D96C-6BD98E54BE1F}"/>
              </a:ext>
            </a:extLst>
          </p:cNvPr>
          <p:cNvSpPr>
            <a:spLocks noGrp="1"/>
          </p:cNvSpPr>
          <p:nvPr>
            <p:ph type="title"/>
          </p:nvPr>
        </p:nvSpPr>
        <p:spPr/>
        <p:txBody>
          <a:bodyPr>
            <a:normAutofit/>
          </a:bodyPr>
          <a:lstStyle/>
          <a:p>
            <a:r>
              <a:rPr lang="cs-CZ" sz="3600" b="1" dirty="0"/>
              <a:t>c) Sociální aspekt /5 – případ pořízení vlastního bytu</a:t>
            </a:r>
          </a:p>
        </p:txBody>
      </p:sp>
      <p:graphicFrame>
        <p:nvGraphicFramePr>
          <p:cNvPr id="4" name="Zástupný obsah 3">
            <a:extLst>
              <a:ext uri="{FF2B5EF4-FFF2-40B4-BE49-F238E27FC236}">
                <a16:creationId xmlns:a16="http://schemas.microsoft.com/office/drawing/2014/main" id="{9C4FD2DF-24D5-68E2-E8CA-A4CC54D9678D}"/>
              </a:ext>
            </a:extLst>
          </p:cNvPr>
          <p:cNvGraphicFramePr>
            <a:graphicFrameLocks noGrp="1"/>
          </p:cNvGraphicFramePr>
          <p:nvPr>
            <p:ph idx="1"/>
            <p:extLst>
              <p:ext uri="{D42A27DB-BD31-4B8C-83A1-F6EECF244321}">
                <p14:modId xmlns:p14="http://schemas.microsoft.com/office/powerpoint/2010/main" val="1644666035"/>
              </p:ext>
            </p:extLst>
          </p:nvPr>
        </p:nvGraphicFramePr>
        <p:xfrm>
          <a:off x="965790" y="1392105"/>
          <a:ext cx="10515600" cy="4838020"/>
        </p:xfrm>
        <a:graphic>
          <a:graphicData uri="http://schemas.openxmlformats.org/drawingml/2006/chart">
            <c:chart xmlns:c="http://schemas.openxmlformats.org/drawingml/2006/chart" xmlns:r="http://schemas.openxmlformats.org/officeDocument/2006/relationships" r:id="rId3"/>
          </a:graphicData>
        </a:graphic>
      </p:graphicFrame>
      <p:sp>
        <p:nvSpPr>
          <p:cNvPr id="3" name="Zástupný symbol pro číslo snímku 2">
            <a:extLst>
              <a:ext uri="{FF2B5EF4-FFF2-40B4-BE49-F238E27FC236}">
                <a16:creationId xmlns:a16="http://schemas.microsoft.com/office/drawing/2014/main" id="{BC112BE4-C3CC-CF7F-BC95-179DB415868F}"/>
              </a:ext>
            </a:extLst>
          </p:cNvPr>
          <p:cNvSpPr>
            <a:spLocks noGrp="1"/>
          </p:cNvSpPr>
          <p:nvPr>
            <p:ph type="sldNum" sz="quarter" idx="12"/>
          </p:nvPr>
        </p:nvSpPr>
        <p:spPr/>
        <p:txBody>
          <a:bodyPr/>
          <a:lstStyle/>
          <a:p>
            <a:fld id="{4BF28643-E363-4A14-8D0E-FA3683F5AAF3}" type="slidenum">
              <a:rPr lang="cs-CZ" smtClean="0"/>
              <a:t>15</a:t>
            </a:fld>
            <a:endParaRPr lang="cs-CZ"/>
          </a:p>
        </p:txBody>
      </p:sp>
    </p:spTree>
    <p:extLst>
      <p:ext uri="{BB962C8B-B14F-4D97-AF65-F5344CB8AC3E}">
        <p14:creationId xmlns:p14="http://schemas.microsoft.com/office/powerpoint/2010/main" val="4060158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19A763-EAA1-775C-1F0E-92DA8C0C9BF3}"/>
              </a:ext>
            </a:extLst>
          </p:cNvPr>
          <p:cNvSpPr>
            <a:spLocks noGrp="1"/>
          </p:cNvSpPr>
          <p:nvPr>
            <p:ph type="title"/>
          </p:nvPr>
        </p:nvSpPr>
        <p:spPr/>
        <p:txBody>
          <a:bodyPr>
            <a:normAutofit/>
          </a:bodyPr>
          <a:lstStyle/>
          <a:p>
            <a:r>
              <a:rPr lang="cs-CZ" b="1" dirty="0"/>
              <a:t>d) Aspekt demografický/1 - dlouhodobý vývoj porodnosti od roku 1806 na území dnešní ČR </a:t>
            </a:r>
          </a:p>
        </p:txBody>
      </p:sp>
      <p:pic>
        <p:nvPicPr>
          <p:cNvPr id="4" name="Zástupný obsah 3" descr="Obsah obrázku text, Písmo, řada/pruh, Vykreslený graf&#10;&#10;Popis se vygeneroval automaticky.">
            <a:extLst>
              <a:ext uri="{FF2B5EF4-FFF2-40B4-BE49-F238E27FC236}">
                <a16:creationId xmlns:a16="http://schemas.microsoft.com/office/drawing/2014/main" id="{A2817CCE-7C0A-69FB-DDFC-67CE47A9EB9F}"/>
              </a:ext>
            </a:extLst>
          </p:cNvPr>
          <p:cNvPicPr>
            <a:picLocks noGrp="1" noChangeAspect="1"/>
          </p:cNvPicPr>
          <p:nvPr>
            <p:ph idx="1"/>
          </p:nvPr>
        </p:nvPicPr>
        <p:blipFill>
          <a:blip r:embed="rId2"/>
          <a:stretch>
            <a:fillRect/>
          </a:stretch>
        </p:blipFill>
        <p:spPr>
          <a:xfrm>
            <a:off x="212651" y="2062715"/>
            <a:ext cx="11483163" cy="4657055"/>
          </a:xfrm>
        </p:spPr>
      </p:pic>
      <p:sp>
        <p:nvSpPr>
          <p:cNvPr id="5" name="Zástupný symbol pro číslo snímku 4">
            <a:extLst>
              <a:ext uri="{FF2B5EF4-FFF2-40B4-BE49-F238E27FC236}">
                <a16:creationId xmlns:a16="http://schemas.microsoft.com/office/drawing/2014/main" id="{140BCBAA-4125-A6D5-E27F-FF128088AFF1}"/>
              </a:ext>
            </a:extLst>
          </p:cNvPr>
          <p:cNvSpPr>
            <a:spLocks noGrp="1"/>
          </p:cNvSpPr>
          <p:nvPr>
            <p:ph type="sldNum" sz="quarter" idx="12"/>
          </p:nvPr>
        </p:nvSpPr>
        <p:spPr/>
        <p:txBody>
          <a:bodyPr/>
          <a:lstStyle/>
          <a:p>
            <a:fld id="{4BF28643-E363-4A14-8D0E-FA3683F5AAF3}" type="slidenum">
              <a:rPr lang="cs-CZ" smtClean="0"/>
              <a:t>16</a:t>
            </a:fld>
            <a:endParaRPr lang="cs-CZ"/>
          </a:p>
        </p:txBody>
      </p:sp>
    </p:spTree>
    <p:extLst>
      <p:ext uri="{BB962C8B-B14F-4D97-AF65-F5344CB8AC3E}">
        <p14:creationId xmlns:p14="http://schemas.microsoft.com/office/powerpoint/2010/main" val="2932944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5E529-D3B4-9AE7-02AE-EF3786517EAE}"/>
              </a:ext>
            </a:extLst>
          </p:cNvPr>
          <p:cNvSpPr>
            <a:spLocks noGrp="1"/>
          </p:cNvSpPr>
          <p:nvPr>
            <p:ph type="title"/>
          </p:nvPr>
        </p:nvSpPr>
        <p:spPr/>
        <p:txBody>
          <a:bodyPr>
            <a:normAutofit fontScale="90000"/>
          </a:bodyPr>
          <a:lstStyle/>
          <a:p>
            <a:r>
              <a:rPr lang="cs-CZ" b="1" dirty="0"/>
              <a:t>d) Aspekt demografický/2 Počty </a:t>
            </a:r>
            <a:r>
              <a:rPr lang="en-US" b="1" dirty="0" err="1"/>
              <a:t>živě</a:t>
            </a:r>
            <a:r>
              <a:rPr lang="en-US" b="1" dirty="0"/>
              <a:t> </a:t>
            </a:r>
            <a:r>
              <a:rPr lang="en-US" b="1" dirty="0" err="1"/>
              <a:t>narozených</a:t>
            </a:r>
            <a:r>
              <a:rPr lang="en-US" b="1" dirty="0"/>
              <a:t> </a:t>
            </a:r>
            <a:r>
              <a:rPr lang="cs-CZ" b="1" dirty="0"/>
              <a:t>dětí na území dnešní ČR v posledních letech </a:t>
            </a:r>
            <a:r>
              <a:rPr lang="en-US" b="1" dirty="0"/>
              <a:t>(tis.)</a:t>
            </a:r>
            <a:br>
              <a:rPr lang="en-US" dirty="0"/>
            </a:br>
            <a:endParaRPr lang="cs-CZ" dirty="0"/>
          </a:p>
        </p:txBody>
      </p:sp>
      <p:graphicFrame>
        <p:nvGraphicFramePr>
          <p:cNvPr id="4" name="Zástupný obsah 3">
            <a:extLst>
              <a:ext uri="{FF2B5EF4-FFF2-40B4-BE49-F238E27FC236}">
                <a16:creationId xmlns:a16="http://schemas.microsoft.com/office/drawing/2014/main" id="{8AC79348-0D15-E02C-5DCB-F36EE4C5DF42}"/>
              </a:ext>
            </a:extLst>
          </p:cNvPr>
          <p:cNvGraphicFramePr>
            <a:graphicFrameLocks noGrp="1"/>
          </p:cNvGraphicFramePr>
          <p:nvPr>
            <p:ph idx="1"/>
            <p:extLst>
              <p:ext uri="{D42A27DB-BD31-4B8C-83A1-F6EECF244321}">
                <p14:modId xmlns:p14="http://schemas.microsoft.com/office/powerpoint/2010/main" val="94830046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Zástupný symbol pro číslo snímku 4">
            <a:extLst>
              <a:ext uri="{FF2B5EF4-FFF2-40B4-BE49-F238E27FC236}">
                <a16:creationId xmlns:a16="http://schemas.microsoft.com/office/drawing/2014/main" id="{4C9C339A-DEE9-8BD0-F44A-DA31DE4EC8FB}"/>
              </a:ext>
            </a:extLst>
          </p:cNvPr>
          <p:cNvSpPr>
            <a:spLocks noGrp="1"/>
          </p:cNvSpPr>
          <p:nvPr>
            <p:ph type="sldNum" sz="quarter" idx="12"/>
          </p:nvPr>
        </p:nvSpPr>
        <p:spPr/>
        <p:txBody>
          <a:bodyPr/>
          <a:lstStyle/>
          <a:p>
            <a:fld id="{4BF28643-E363-4A14-8D0E-FA3683F5AAF3}" type="slidenum">
              <a:rPr lang="cs-CZ" smtClean="0"/>
              <a:t>17</a:t>
            </a:fld>
            <a:endParaRPr lang="cs-CZ"/>
          </a:p>
        </p:txBody>
      </p:sp>
    </p:spTree>
    <p:extLst>
      <p:ext uri="{BB962C8B-B14F-4D97-AF65-F5344CB8AC3E}">
        <p14:creationId xmlns:p14="http://schemas.microsoft.com/office/powerpoint/2010/main" val="609205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8030D3-F70D-A8F1-B689-165032F8ECDA}"/>
              </a:ext>
            </a:extLst>
          </p:cNvPr>
          <p:cNvSpPr>
            <a:spLocks noGrp="1"/>
          </p:cNvSpPr>
          <p:nvPr>
            <p:ph type="title"/>
          </p:nvPr>
        </p:nvSpPr>
        <p:spPr/>
        <p:txBody>
          <a:bodyPr>
            <a:normAutofit/>
          </a:bodyPr>
          <a:lstStyle/>
          <a:p>
            <a:r>
              <a:rPr lang="cs-CZ" dirty="0"/>
              <a:t>e) Aspekt politický/1 - shrnutí analýzy</a:t>
            </a:r>
          </a:p>
        </p:txBody>
      </p:sp>
      <p:sp>
        <p:nvSpPr>
          <p:cNvPr id="3" name="Zástupný obsah 2">
            <a:extLst>
              <a:ext uri="{FF2B5EF4-FFF2-40B4-BE49-F238E27FC236}">
                <a16:creationId xmlns:a16="http://schemas.microsoft.com/office/drawing/2014/main" id="{814393A2-6E83-8300-223A-B87BA160553B}"/>
              </a:ext>
            </a:extLst>
          </p:cNvPr>
          <p:cNvSpPr>
            <a:spLocks noGrp="1"/>
          </p:cNvSpPr>
          <p:nvPr>
            <p:ph idx="1"/>
          </p:nvPr>
        </p:nvSpPr>
        <p:spPr>
          <a:xfrm>
            <a:off x="838200" y="1391478"/>
            <a:ext cx="10515600" cy="4785485"/>
          </a:xfrm>
        </p:spPr>
        <p:txBody>
          <a:bodyPr/>
          <a:lstStyle/>
          <a:p>
            <a:r>
              <a:rPr lang="cs-CZ" sz="1800" dirty="0"/>
              <a:t>Roste hněv vůči vládním elitám neschopným situaci řešit hlavně u generace, která se již narodila do  polistopadových poměrů a měla by být oporou nového režimu. </a:t>
            </a:r>
            <a:r>
              <a:rPr lang="cs-CZ" sz="1800" dirty="0">
                <a:latin typeface="Calibri" panose="020F0502020204030204" pitchFamily="34" charset="0"/>
                <a:ea typeface="Calibri" panose="020F0502020204030204" pitchFamily="34" charset="0"/>
                <a:cs typeface="Times New Roman" panose="02020603050405020304" pitchFamily="18" charset="0"/>
              </a:rPr>
              <a:t>Obavu z budoucnosti kvůli nemožnosti samostatného bydlení však sdílí již 40 % mileniálů. Absolutně asi 560 tisíc osob mezi 20 a 30 roky věku.</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Vlastní bydlení se českým domácnostem v této dekádě v důsledku souběhu řady příčin vzdaluje stále rychleji</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O střechu nad hlavou může přijít až 1,6 milionu bydlících lidí, přitom dalších 160 tisíc osob je již nyní v bytové nouzi. A řešení odstěhovat se na chatu (pokud ji rodina vůbec vlastní) má svá úskalí. </a:t>
            </a:r>
            <a:r>
              <a:rPr lang="cs-CZ" sz="1800" dirty="0">
                <a:latin typeface="Calibri" panose="020F0502020204030204" pitchFamily="34" charset="0"/>
                <a:ea typeface="Calibri" panose="020F0502020204030204" pitchFamily="34" charset="0"/>
                <a:cs typeface="Times New Roman" panose="02020603050405020304" pitchFamily="18" charset="0"/>
              </a:rPr>
              <a:t>Nicméně </a:t>
            </a:r>
            <a:r>
              <a:rPr lang="pl-PL" sz="1800" dirty="0">
                <a:latin typeface="Calibri" panose="020F0502020204030204" pitchFamily="34" charset="0"/>
                <a:ea typeface="Calibri" panose="020F0502020204030204" pitchFamily="34" charset="0"/>
                <a:cs typeface="Times New Roman" panose="02020603050405020304" pitchFamily="18" charset="0"/>
              </a:rPr>
              <a:t> Zatímco v roce 2011 žilo v chatách a chalupách 35 480 osob, v roce 2021 to byl jiíž dvojnásobek, a to 77 353 osob.</a:t>
            </a:r>
            <a:r>
              <a:rPr lang="cs-CZ" sz="1800" dirty="0">
                <a:latin typeface="Calibri" panose="020F0502020204030204" pitchFamily="34" charset="0"/>
                <a:ea typeface="Calibri" panose="020F0502020204030204" pitchFamily="34" charset="0"/>
                <a:cs typeface="Times New Roman" panose="02020603050405020304" pitchFamily="18" charset="0"/>
              </a:rPr>
              <a:t> To vše za situace asi 577 tisíc prázdných bytů – většinou jde o spekulace.</a:t>
            </a:r>
          </a:p>
          <a:p>
            <a:r>
              <a:rPr lang="cs-CZ" sz="1800" dirty="0">
                <a:effectLst/>
                <a:latin typeface="Calibri" panose="020F0502020204030204" pitchFamily="34" charset="0"/>
                <a:ea typeface="Calibri" panose="020F0502020204030204" pitchFamily="34" charset="0"/>
                <a:cs typeface="Times New Roman" panose="02020603050405020304" pitchFamily="18" charset="0"/>
              </a:rPr>
              <a:t>Problémy s bydlením jdou napříč generacemi, jiná specifika mají mileniálové, jiná osoby sociálně vyloučené, nízkopříjmové i část seniorů. Mimo je snad jen cca desetina nejmajetnějších osob, kterým současný vývoj umožňuje prohlubovat majetkový odstup od střední a nižší třídy.</a:t>
            </a:r>
            <a:endParaRPr lang="cs-CZ" sz="1800" dirty="0">
              <a:latin typeface="Calibri" panose="020F0502020204030204" pitchFamily="34" charset="0"/>
              <a:ea typeface="Calibri" panose="020F0502020204030204" pitchFamily="34" charset="0"/>
              <a:cs typeface="Times New Roman" panose="02020603050405020304" pitchFamily="18" charset="0"/>
            </a:endParaRPr>
          </a:p>
          <a:p>
            <a:r>
              <a:rPr lang="cs-CZ" sz="1800" dirty="0">
                <a:latin typeface="Calibri" panose="020F0502020204030204" pitchFamily="34" charset="0"/>
                <a:ea typeface="Calibri" panose="020F0502020204030204" pitchFamily="34" charset="0"/>
                <a:cs typeface="Times New Roman" panose="02020603050405020304" pitchFamily="18" charset="0"/>
              </a:rPr>
              <a:t>Vedle nebezpečného impulzu k další nežádoucí majetkové polarizaci společnosti současné vládní elity ignorují dopady nezvládání bytové problematiky do makroekonomiky (jak výstavba dostatečného počtu bytů je osvědčený zdroj ekonomického růstu díky nákupům vybavení nových domácností od koberců, záclon a nábytku až po domácí spotřebiče, tak extrémními odtoky zisků cizích firem k zahraničním matkám), ale i coby bariéra další fáze demografické krize (s dlouhodobými dopady dosahujícími horizontu tohoto století).</a:t>
            </a:r>
          </a:p>
          <a:p>
            <a:endParaRPr lang="cs-CZ" dirty="0"/>
          </a:p>
        </p:txBody>
      </p:sp>
      <p:sp>
        <p:nvSpPr>
          <p:cNvPr id="4" name="Zástupný symbol pro číslo snímku 3">
            <a:extLst>
              <a:ext uri="{FF2B5EF4-FFF2-40B4-BE49-F238E27FC236}">
                <a16:creationId xmlns:a16="http://schemas.microsoft.com/office/drawing/2014/main" id="{C93C1392-0DBD-AAF2-29B0-6C058D25D944}"/>
              </a:ext>
            </a:extLst>
          </p:cNvPr>
          <p:cNvSpPr>
            <a:spLocks noGrp="1"/>
          </p:cNvSpPr>
          <p:nvPr>
            <p:ph type="sldNum" sz="quarter" idx="12"/>
          </p:nvPr>
        </p:nvSpPr>
        <p:spPr/>
        <p:txBody>
          <a:bodyPr/>
          <a:lstStyle/>
          <a:p>
            <a:fld id="{4BF28643-E363-4A14-8D0E-FA3683F5AAF3}" type="slidenum">
              <a:rPr lang="cs-CZ" smtClean="0"/>
              <a:t>18</a:t>
            </a:fld>
            <a:endParaRPr lang="cs-CZ"/>
          </a:p>
        </p:txBody>
      </p:sp>
    </p:spTree>
    <p:extLst>
      <p:ext uri="{BB962C8B-B14F-4D97-AF65-F5344CB8AC3E}">
        <p14:creationId xmlns:p14="http://schemas.microsoft.com/office/powerpoint/2010/main" val="699011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BFCB7B-77D7-BFBF-2BAE-9A98F5A96F91}"/>
              </a:ext>
            </a:extLst>
          </p:cNvPr>
          <p:cNvSpPr>
            <a:spLocks noGrp="1"/>
          </p:cNvSpPr>
          <p:nvPr>
            <p:ph type="title"/>
          </p:nvPr>
        </p:nvSpPr>
        <p:spPr>
          <a:xfrm>
            <a:off x="838200" y="-116958"/>
            <a:ext cx="10515600" cy="808074"/>
          </a:xfrm>
        </p:spPr>
        <p:txBody>
          <a:bodyPr>
            <a:normAutofit/>
          </a:bodyPr>
          <a:lstStyle/>
          <a:p>
            <a:r>
              <a:rPr lang="cs-CZ" dirty="0"/>
              <a:t>e) Aspekt politický/2- a návrhy pro levici</a:t>
            </a:r>
          </a:p>
        </p:txBody>
      </p:sp>
      <p:sp>
        <p:nvSpPr>
          <p:cNvPr id="3" name="Zástupný obsah 2">
            <a:extLst>
              <a:ext uri="{FF2B5EF4-FFF2-40B4-BE49-F238E27FC236}">
                <a16:creationId xmlns:a16="http://schemas.microsoft.com/office/drawing/2014/main" id="{89B3AF10-A7B7-0D01-3EE6-14A4B85F7407}"/>
              </a:ext>
            </a:extLst>
          </p:cNvPr>
          <p:cNvSpPr>
            <a:spLocks noGrp="1"/>
          </p:cNvSpPr>
          <p:nvPr>
            <p:ph idx="1"/>
          </p:nvPr>
        </p:nvSpPr>
        <p:spPr>
          <a:xfrm>
            <a:off x="95693" y="584791"/>
            <a:ext cx="11961628" cy="6124353"/>
          </a:xfrm>
        </p:spPr>
        <p:txBody>
          <a:bodyPr>
            <a:normAutofit fontScale="92500" lnSpcReduction="10000"/>
          </a:bodyPr>
          <a:lstStyle/>
          <a:p>
            <a:pPr marL="0" indent="0">
              <a:lnSpc>
                <a:spcPct val="150000"/>
              </a:lnSpc>
              <a:buNone/>
            </a:pPr>
            <a:r>
              <a:rPr lang="cs-CZ" sz="2000" b="0" i="0" dirty="0">
                <a:solidFill>
                  <a:srgbClr val="000000"/>
                </a:solidFill>
                <a:effectLst/>
                <a:latin typeface="Arial" panose="020B0604020202020204" pitchFamily="34" charset="0"/>
              </a:rPr>
              <a:t>Levice nemůže za to, že si pravice </a:t>
            </a:r>
            <a:r>
              <a:rPr lang="cs-CZ" sz="2000" dirty="0">
                <a:solidFill>
                  <a:srgbClr val="000000"/>
                </a:solidFill>
                <a:latin typeface="Arial" panose="020B0604020202020204" pitchFamily="34" charset="0"/>
              </a:rPr>
              <a:t>pod sebou svou krátkozrakou hamižností řeže </a:t>
            </a:r>
            <a:r>
              <a:rPr lang="cs-CZ" sz="2000" b="0" i="0" dirty="0">
                <a:solidFill>
                  <a:srgbClr val="000000"/>
                </a:solidFill>
                <a:effectLst/>
                <a:latin typeface="Arial" panose="020B0604020202020204" pitchFamily="34" charset="0"/>
              </a:rPr>
              <a:t>větev, ale byl by hřích tohoto omylu nevyužít.</a:t>
            </a:r>
          </a:p>
          <a:p>
            <a:pPr marL="0" indent="0">
              <a:lnSpc>
                <a:spcPct val="150000"/>
              </a:lnSpc>
              <a:buNone/>
            </a:pPr>
            <a:r>
              <a:rPr lang="cs-CZ" sz="2000" dirty="0">
                <a:solidFill>
                  <a:srgbClr val="000000"/>
                </a:solidFill>
                <a:latin typeface="Arial" panose="020B0604020202020204" pitchFamily="34" charset="0"/>
              </a:rPr>
              <a:t>Z</a:t>
            </a:r>
            <a:r>
              <a:rPr lang="cs-CZ" sz="2000" b="0" i="0" dirty="0">
                <a:solidFill>
                  <a:srgbClr val="000000"/>
                </a:solidFill>
                <a:effectLst/>
                <a:latin typeface="Arial" panose="020B0604020202020204" pitchFamily="34" charset="0"/>
              </a:rPr>
              <a:t> průzkumů je možné vnímat krystalizaci silného voličského jádra levice/KSČM: mladá generace sice není nijak početná, ale - navzdory extrémní ideologické  masáži ve škole i v médiích – je už docela silně rozčarovaná realitou. Už jí dochází, že pokud se snad někdo nenarodil v rodině multimilionářů či není extra výkonný, </a:t>
            </a:r>
            <a:r>
              <a:rPr lang="cs-CZ" sz="2000" b="1" i="0" dirty="0">
                <a:solidFill>
                  <a:srgbClr val="FF0000"/>
                </a:solidFill>
                <a:effectLst/>
                <a:latin typeface="Arial" panose="020B0604020202020204" pitchFamily="34" charset="0"/>
              </a:rPr>
              <a:t>pak nemá šanci mít celoživotní úroveň ve srovnatelných parametrech jako měli jejich rodiče</a:t>
            </a:r>
            <a:r>
              <a:rPr lang="cs-CZ" sz="2000" b="0" i="0" dirty="0">
                <a:solidFill>
                  <a:srgbClr val="000000"/>
                </a:solidFill>
                <a:effectLst/>
                <a:latin typeface="Arial" panose="020B0604020202020204" pitchFamily="34" charset="0"/>
              </a:rPr>
              <a:t>. Navíc bez slušného bydlení, které neluxuje peněženku, je přece ohroženo jedno z hlavních lidských práv.</a:t>
            </a:r>
          </a:p>
          <a:p>
            <a:pPr marL="0" indent="0">
              <a:lnSpc>
                <a:spcPct val="150000"/>
              </a:lnSpc>
              <a:buNone/>
            </a:pPr>
            <a:r>
              <a:rPr lang="cs-CZ" sz="2000" dirty="0">
                <a:solidFill>
                  <a:srgbClr val="000000"/>
                </a:solidFill>
                <a:latin typeface="Arial" panose="020B0604020202020204" pitchFamily="34" charset="0"/>
              </a:rPr>
              <a:t>Jestli je narůstající </a:t>
            </a:r>
            <a:r>
              <a:rPr lang="cs-CZ" sz="2000" b="0" i="0" dirty="0">
                <a:solidFill>
                  <a:srgbClr val="000000"/>
                </a:solidFill>
                <a:effectLst/>
                <a:latin typeface="Arial" panose="020B0604020202020204" pitchFamily="34" charset="0"/>
              </a:rPr>
              <a:t>bytová krize uměle vyvolávána "</a:t>
            </a:r>
            <a:r>
              <a:rPr lang="cs-CZ" sz="2000" b="0" i="0" dirty="0" err="1">
                <a:solidFill>
                  <a:srgbClr val="000000"/>
                </a:solidFill>
                <a:effectLst/>
                <a:latin typeface="Arial" panose="020B0604020202020204" pitchFamily="34" charset="0"/>
              </a:rPr>
              <a:t>bytařským</a:t>
            </a:r>
            <a:r>
              <a:rPr lang="cs-CZ" sz="2000" b="0" i="0" dirty="0">
                <a:solidFill>
                  <a:srgbClr val="000000"/>
                </a:solidFill>
                <a:effectLst/>
                <a:latin typeface="Arial" panose="020B0604020202020204" pitchFamily="34" charset="0"/>
              </a:rPr>
              <a:t>" kartelem, je bytová past už velmi sofistikovaně a dlouhodobě nastražena na šestinu české populace – od mladých před nízkokvalifikované dospělé až po seniory, což </a:t>
            </a:r>
            <a:r>
              <a:rPr lang="cs-CZ" sz="2000" b="0" i="0" dirty="0">
                <a:solidFill>
                  <a:srgbClr val="FF0000"/>
                </a:solidFill>
                <a:effectLst/>
                <a:latin typeface="Arial" panose="020B0604020202020204" pitchFamily="34" charset="0"/>
              </a:rPr>
              <a:t>JE ATENTÁT ZCELA MIMOŘÁDNÁCH ROZMĚRŮ</a:t>
            </a:r>
            <a:r>
              <a:rPr lang="cs-CZ" sz="2000" b="0" i="0" dirty="0">
                <a:solidFill>
                  <a:srgbClr val="000000"/>
                </a:solidFill>
                <a:effectLst/>
                <a:latin typeface="Arial" panose="020B0604020202020204" pitchFamily="34" charset="0"/>
              </a:rPr>
              <a:t>, pak </a:t>
            </a:r>
            <a:r>
              <a:rPr lang="cs-CZ" sz="2000" dirty="0">
                <a:solidFill>
                  <a:srgbClr val="000000"/>
                </a:solidFill>
                <a:latin typeface="Arial" panose="020B0604020202020204" pitchFamily="34" charset="0"/>
              </a:rPr>
              <a:t>s</a:t>
            </a:r>
            <a:r>
              <a:rPr lang="cs-CZ" sz="2000" b="0" i="0" dirty="0">
                <a:solidFill>
                  <a:srgbClr val="000000"/>
                </a:solidFill>
                <a:effectLst/>
                <a:latin typeface="Arial" panose="020B0604020202020204" pitchFamily="34" charset="0"/>
              </a:rPr>
              <a:t>e tady otevírá obrovská šance pro levici, aby do té jámy shodila její tvůrce a přisluhovače a udělala z toho jedno z klíčových témat voleb (jako byly kdysi zdravotnické poplatky).</a:t>
            </a:r>
          </a:p>
          <a:p>
            <a:pPr marL="0" indent="0" algn="ctr">
              <a:lnSpc>
                <a:spcPct val="150000"/>
              </a:lnSpc>
              <a:buNone/>
            </a:pPr>
            <a:r>
              <a:rPr lang="cs-CZ" sz="2000" b="1" dirty="0">
                <a:solidFill>
                  <a:srgbClr val="FF0000"/>
                </a:solidFill>
                <a:latin typeface="Arial" panose="020B0604020202020204" pitchFamily="34" charset="0"/>
              </a:rPr>
              <a:t>Podmínka úspěšnosti: Uchopit celou problematiku v potřebném rozsahu a všech souvislostech a srozumitelně tlumočit veřejnosti své přístupy a najít pro ně širokou podporu</a:t>
            </a:r>
            <a:endParaRPr lang="cs-CZ" sz="2000" b="1" dirty="0">
              <a:solidFill>
                <a:srgbClr val="FF0000"/>
              </a:solidFill>
            </a:endParaRPr>
          </a:p>
        </p:txBody>
      </p:sp>
      <p:sp>
        <p:nvSpPr>
          <p:cNvPr id="4" name="Zástupný symbol pro číslo snímku 3">
            <a:extLst>
              <a:ext uri="{FF2B5EF4-FFF2-40B4-BE49-F238E27FC236}">
                <a16:creationId xmlns:a16="http://schemas.microsoft.com/office/drawing/2014/main" id="{407391FA-C2EB-08BF-06E4-765FFB179602}"/>
              </a:ext>
            </a:extLst>
          </p:cNvPr>
          <p:cNvSpPr>
            <a:spLocks noGrp="1"/>
          </p:cNvSpPr>
          <p:nvPr>
            <p:ph type="sldNum" sz="quarter" idx="12"/>
          </p:nvPr>
        </p:nvSpPr>
        <p:spPr/>
        <p:txBody>
          <a:bodyPr/>
          <a:lstStyle/>
          <a:p>
            <a:fld id="{4BF28643-E363-4A14-8D0E-FA3683F5AAF3}" type="slidenum">
              <a:rPr lang="cs-CZ" smtClean="0"/>
              <a:t>19</a:t>
            </a:fld>
            <a:endParaRPr lang="cs-CZ"/>
          </a:p>
        </p:txBody>
      </p:sp>
    </p:spTree>
    <p:extLst>
      <p:ext uri="{BB962C8B-B14F-4D97-AF65-F5344CB8AC3E}">
        <p14:creationId xmlns:p14="http://schemas.microsoft.com/office/powerpoint/2010/main" val="323198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7F2C7C-54B8-81A2-86E2-3191CC10D5BC}"/>
              </a:ext>
            </a:extLst>
          </p:cNvPr>
          <p:cNvSpPr>
            <a:spLocks noGrp="1"/>
          </p:cNvSpPr>
          <p:nvPr>
            <p:ph type="title"/>
          </p:nvPr>
        </p:nvSpPr>
        <p:spPr>
          <a:xfrm>
            <a:off x="326571" y="108857"/>
            <a:ext cx="11386458" cy="1883229"/>
          </a:xfrm>
        </p:spPr>
        <p:txBody>
          <a:bodyPr>
            <a:noAutofit/>
          </a:bodyPr>
          <a:lstStyle/>
          <a:p>
            <a:pPr algn="ctr">
              <a:lnSpc>
                <a:spcPct val="150000"/>
              </a:lnSpc>
            </a:pPr>
            <a:r>
              <a:rPr lang="cs-CZ" sz="2800" b="1" i="0" dirty="0">
                <a:solidFill>
                  <a:srgbClr val="000000"/>
                </a:solidFill>
                <a:effectLst/>
                <a:latin typeface="Arial" panose="020B0604020202020204" pitchFamily="34" charset="0"/>
              </a:rPr>
              <a:t>Obě otázky</a:t>
            </a:r>
            <a:r>
              <a:rPr lang="cs-CZ" sz="2800" b="1" dirty="0">
                <a:solidFill>
                  <a:srgbClr val="000000"/>
                </a:solidFill>
                <a:latin typeface="Arial" panose="020B0604020202020204" pitchFamily="34" charset="0"/>
              </a:rPr>
              <a:t> </a:t>
            </a:r>
            <a:r>
              <a:rPr lang="cs-CZ" sz="2800" b="1" i="1" dirty="0">
                <a:solidFill>
                  <a:srgbClr val="000000"/>
                </a:solidFill>
                <a:effectLst/>
                <a:latin typeface="Arial" panose="020B0604020202020204" pitchFamily="34" charset="0"/>
              </a:rPr>
              <a:t>„Kudy k dostupnému bydlení?“ </a:t>
            </a:r>
            <a:r>
              <a:rPr lang="cs-CZ" sz="2800" b="1" i="0" dirty="0">
                <a:solidFill>
                  <a:srgbClr val="000000"/>
                </a:solidFill>
                <a:effectLst/>
                <a:latin typeface="Arial" panose="020B0604020202020204" pitchFamily="34" charset="0"/>
              </a:rPr>
              <a:t>i „</a:t>
            </a:r>
            <a:r>
              <a:rPr lang="cs-CZ" sz="2800" b="1" i="1" dirty="0">
                <a:solidFill>
                  <a:srgbClr val="000000"/>
                </a:solidFill>
                <a:effectLst/>
                <a:latin typeface="Arial" panose="020B0604020202020204" pitchFamily="34" charset="0"/>
              </a:rPr>
              <a:t>Čím obohatí celou naši zemi?“ </a:t>
            </a:r>
            <a:r>
              <a:rPr lang="cs-CZ" sz="2800" b="1" i="0" dirty="0">
                <a:solidFill>
                  <a:srgbClr val="000000"/>
                </a:solidFill>
                <a:effectLst/>
                <a:latin typeface="Arial" panose="020B0604020202020204" pitchFamily="34" charset="0"/>
              </a:rPr>
              <a:t>spolu souvisejí, až na slůvko </a:t>
            </a:r>
            <a:r>
              <a:rPr lang="cs-CZ" sz="2800" b="1" i="0" u="sng" dirty="0">
                <a:solidFill>
                  <a:srgbClr val="000000"/>
                </a:solidFill>
                <a:effectLst/>
                <a:latin typeface="Arial" panose="020B0604020202020204" pitchFamily="34" charset="0"/>
              </a:rPr>
              <a:t>„</a:t>
            </a:r>
            <a:r>
              <a:rPr lang="cs-CZ" sz="2800" b="1" i="1" u="sng" dirty="0">
                <a:solidFill>
                  <a:srgbClr val="000000"/>
                </a:solidFill>
                <a:effectLst/>
                <a:latin typeface="Arial" panose="020B0604020202020204" pitchFamily="34" charset="0"/>
              </a:rPr>
              <a:t>celou</a:t>
            </a:r>
            <a:r>
              <a:rPr lang="cs-CZ" sz="2800" b="1" i="0" u="sng" dirty="0">
                <a:solidFill>
                  <a:srgbClr val="000000"/>
                </a:solidFill>
                <a:effectLst/>
                <a:latin typeface="Arial" panose="020B0604020202020204" pitchFamily="34" charset="0"/>
              </a:rPr>
              <a:t>“</a:t>
            </a:r>
            <a:endParaRPr lang="cs-CZ" sz="2800" b="1" u="sng" dirty="0"/>
          </a:p>
        </p:txBody>
      </p:sp>
      <p:sp>
        <p:nvSpPr>
          <p:cNvPr id="3" name="Zástupný obsah 2">
            <a:extLst>
              <a:ext uri="{FF2B5EF4-FFF2-40B4-BE49-F238E27FC236}">
                <a16:creationId xmlns:a16="http://schemas.microsoft.com/office/drawing/2014/main" id="{680F23D3-C685-241F-34DE-471E2D5369E9}"/>
              </a:ext>
            </a:extLst>
          </p:cNvPr>
          <p:cNvSpPr>
            <a:spLocks noGrp="1"/>
          </p:cNvSpPr>
          <p:nvPr>
            <p:ph idx="1"/>
          </p:nvPr>
        </p:nvSpPr>
        <p:spPr>
          <a:xfrm>
            <a:off x="838200" y="1698171"/>
            <a:ext cx="10515600" cy="5050972"/>
          </a:xfrm>
        </p:spPr>
        <p:txBody>
          <a:bodyPr>
            <a:normAutofit/>
          </a:bodyPr>
          <a:lstStyle/>
          <a:p>
            <a:pPr marL="0" indent="0" algn="ctr">
              <a:lnSpc>
                <a:spcPct val="200000"/>
              </a:lnSpc>
              <a:buNone/>
            </a:pPr>
            <a:r>
              <a:rPr lang="cs-CZ" sz="3200" dirty="0">
                <a:solidFill>
                  <a:srgbClr val="000000"/>
                </a:solidFill>
                <a:latin typeface="Arial" panose="020B0604020202020204" pitchFamily="34" charset="0"/>
              </a:rPr>
              <a:t>Protože zajistit efektivní vymáhání jednoho z lidských práv - na dostupné bydlení - by znamenalo zamezit zahraničním podnikatelům i významné části české elity  dosavadní přísun miliardových obnosů. </a:t>
            </a:r>
          </a:p>
          <a:p>
            <a:pPr marL="0" indent="0" algn="ctr">
              <a:lnSpc>
                <a:spcPct val="200000"/>
              </a:lnSpc>
              <a:buNone/>
            </a:pPr>
            <a:r>
              <a:rPr lang="cs-CZ" sz="3200" b="1" dirty="0">
                <a:solidFill>
                  <a:srgbClr val="FF0000"/>
                </a:solidFill>
                <a:latin typeface="Arial" panose="020B0604020202020204" pitchFamily="34" charset="0"/>
              </a:rPr>
              <a:t>A to formou zbourání celé konstrukce jejich byznysu.</a:t>
            </a:r>
            <a:endParaRPr lang="cs-CZ" sz="3200" b="1" dirty="0">
              <a:solidFill>
                <a:srgbClr val="FF0000"/>
              </a:solidFill>
            </a:endParaRPr>
          </a:p>
        </p:txBody>
      </p:sp>
      <p:sp>
        <p:nvSpPr>
          <p:cNvPr id="4" name="Zástupný symbol pro číslo snímku 3">
            <a:extLst>
              <a:ext uri="{FF2B5EF4-FFF2-40B4-BE49-F238E27FC236}">
                <a16:creationId xmlns:a16="http://schemas.microsoft.com/office/drawing/2014/main" id="{3BC37D40-8A42-FB4C-9E16-7940BFD43BA1}"/>
              </a:ext>
            </a:extLst>
          </p:cNvPr>
          <p:cNvSpPr>
            <a:spLocks noGrp="1"/>
          </p:cNvSpPr>
          <p:nvPr>
            <p:ph type="sldNum" sz="quarter" idx="12"/>
          </p:nvPr>
        </p:nvSpPr>
        <p:spPr/>
        <p:txBody>
          <a:bodyPr/>
          <a:lstStyle/>
          <a:p>
            <a:fld id="{4BF28643-E363-4A14-8D0E-FA3683F5AAF3}" type="slidenum">
              <a:rPr lang="cs-CZ" smtClean="0"/>
              <a:t>2</a:t>
            </a:fld>
            <a:endParaRPr lang="cs-CZ"/>
          </a:p>
        </p:txBody>
      </p:sp>
    </p:spTree>
    <p:extLst>
      <p:ext uri="{BB962C8B-B14F-4D97-AF65-F5344CB8AC3E}">
        <p14:creationId xmlns:p14="http://schemas.microsoft.com/office/powerpoint/2010/main" val="2065145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0EFB21-A5E2-2893-25D5-69224B1D6E43}"/>
              </a:ext>
            </a:extLst>
          </p:cNvPr>
          <p:cNvSpPr>
            <a:spLocks noGrp="1"/>
          </p:cNvSpPr>
          <p:nvPr>
            <p:ph type="title"/>
          </p:nvPr>
        </p:nvSpPr>
        <p:spPr>
          <a:xfrm>
            <a:off x="838200" y="365125"/>
            <a:ext cx="10515600" cy="5216968"/>
          </a:xfrm>
        </p:spPr>
        <p:txBody>
          <a:bodyPr>
            <a:normAutofit fontScale="90000"/>
          </a:bodyPr>
          <a:lstStyle/>
          <a:p>
            <a:pPr algn="ctr"/>
            <a:r>
              <a:rPr lang="cs-CZ" sz="4000" dirty="0"/>
              <a:t>Děkuji spoustě kolegů a kolegyň za pomoc a spolupráci na tvorbě tohoto drobného výseku z mimořádně široké a komplikované problematiky.</a:t>
            </a:r>
            <a:br>
              <a:rPr lang="cs-CZ" sz="4000" dirty="0"/>
            </a:br>
            <a:r>
              <a:rPr lang="cs-CZ" sz="4000" dirty="0"/>
              <a:t>Snaha byla dostat prezentaci na nejvýše 20 stran, a to i za cenu, že hodně věcí muselo být opomenuto.</a:t>
            </a:r>
            <a:br>
              <a:rPr lang="cs-CZ" dirty="0"/>
            </a:br>
            <a:br>
              <a:rPr lang="cs-CZ" dirty="0"/>
            </a:br>
            <a:r>
              <a:rPr lang="cs-CZ" dirty="0"/>
              <a:t>Především nesouhlasné reakce uvítám na</a:t>
            </a:r>
            <a:br>
              <a:rPr lang="cs-CZ" dirty="0"/>
            </a:br>
            <a:br>
              <a:rPr lang="cs-CZ" dirty="0"/>
            </a:br>
            <a:endParaRPr lang="cs-CZ" dirty="0"/>
          </a:p>
        </p:txBody>
      </p:sp>
      <p:sp>
        <p:nvSpPr>
          <p:cNvPr id="3" name="Zástupný obsah 2">
            <a:extLst>
              <a:ext uri="{FF2B5EF4-FFF2-40B4-BE49-F238E27FC236}">
                <a16:creationId xmlns:a16="http://schemas.microsoft.com/office/drawing/2014/main" id="{399C9F2A-66BB-D560-C0ED-23C1E54CE8D0}"/>
              </a:ext>
            </a:extLst>
          </p:cNvPr>
          <p:cNvSpPr>
            <a:spLocks noGrp="1"/>
          </p:cNvSpPr>
          <p:nvPr>
            <p:ph idx="1"/>
          </p:nvPr>
        </p:nvSpPr>
        <p:spPr>
          <a:xfrm>
            <a:off x="838200" y="4582633"/>
            <a:ext cx="10515600" cy="1594330"/>
          </a:xfrm>
        </p:spPr>
        <p:txBody>
          <a:bodyPr>
            <a:normAutofit/>
          </a:bodyPr>
          <a:lstStyle/>
          <a:p>
            <a:pPr marL="0" indent="0" algn="ctr">
              <a:buNone/>
            </a:pPr>
            <a:r>
              <a:rPr lang="cs-CZ" sz="4400" dirty="0">
                <a:hlinkClick r:id="rId2"/>
              </a:rPr>
              <a:t>sulc.jarek@volny.cz</a:t>
            </a:r>
            <a:endParaRPr lang="cs-CZ" sz="4400" dirty="0"/>
          </a:p>
        </p:txBody>
      </p:sp>
      <p:sp>
        <p:nvSpPr>
          <p:cNvPr id="4" name="Zástupný symbol pro číslo snímku 3">
            <a:extLst>
              <a:ext uri="{FF2B5EF4-FFF2-40B4-BE49-F238E27FC236}">
                <a16:creationId xmlns:a16="http://schemas.microsoft.com/office/drawing/2014/main" id="{EE9116E0-BF76-32BA-3954-75CCC9D96032}"/>
              </a:ext>
            </a:extLst>
          </p:cNvPr>
          <p:cNvSpPr>
            <a:spLocks noGrp="1"/>
          </p:cNvSpPr>
          <p:nvPr>
            <p:ph type="sldNum" sz="quarter" idx="12"/>
          </p:nvPr>
        </p:nvSpPr>
        <p:spPr/>
        <p:txBody>
          <a:bodyPr/>
          <a:lstStyle/>
          <a:p>
            <a:fld id="{4BF28643-E363-4A14-8D0E-FA3683F5AAF3}" type="slidenum">
              <a:rPr lang="cs-CZ" smtClean="0"/>
              <a:t>20</a:t>
            </a:fld>
            <a:endParaRPr lang="cs-CZ"/>
          </a:p>
        </p:txBody>
      </p:sp>
    </p:spTree>
    <p:extLst>
      <p:ext uri="{BB962C8B-B14F-4D97-AF65-F5344CB8AC3E}">
        <p14:creationId xmlns:p14="http://schemas.microsoft.com/office/powerpoint/2010/main" val="2071425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766BA-E75C-FDAE-8DB8-A9F4996D531C}"/>
              </a:ext>
            </a:extLst>
          </p:cNvPr>
          <p:cNvSpPr>
            <a:spLocks noGrp="1"/>
          </p:cNvSpPr>
          <p:nvPr>
            <p:ph type="title"/>
          </p:nvPr>
        </p:nvSpPr>
        <p:spPr/>
        <p:txBody>
          <a:bodyPr/>
          <a:lstStyle/>
          <a:p>
            <a:pPr algn="ctr"/>
            <a:r>
              <a:rPr lang="cs-CZ" dirty="0"/>
              <a:t>Příčiny současného stavu – nekomplexnost v přístupu k problematice bydlení </a:t>
            </a:r>
          </a:p>
        </p:txBody>
      </p:sp>
      <p:sp>
        <p:nvSpPr>
          <p:cNvPr id="3" name="Zástupný obsah 2">
            <a:extLst>
              <a:ext uri="{FF2B5EF4-FFF2-40B4-BE49-F238E27FC236}">
                <a16:creationId xmlns:a16="http://schemas.microsoft.com/office/drawing/2014/main" id="{419DE86C-D42C-DC7F-F53E-12635B346504}"/>
              </a:ext>
            </a:extLst>
          </p:cNvPr>
          <p:cNvSpPr>
            <a:spLocks noGrp="1"/>
          </p:cNvSpPr>
          <p:nvPr>
            <p:ph idx="1"/>
          </p:nvPr>
        </p:nvSpPr>
        <p:spPr>
          <a:xfrm>
            <a:off x="838200" y="1825625"/>
            <a:ext cx="10515600" cy="4836432"/>
          </a:xfrm>
        </p:spPr>
        <p:txBody>
          <a:bodyPr>
            <a:normAutofit/>
          </a:bodyPr>
          <a:lstStyle/>
          <a:p>
            <a:pPr marL="0" indent="0">
              <a:buNone/>
            </a:pPr>
            <a:r>
              <a:rPr lang="cs-CZ" dirty="0"/>
              <a:t>Převážná většina dosud prezentovaných materiálů k problematice bydlení trpí jedním společných jmenovatelem: </a:t>
            </a:r>
            <a:r>
              <a:rPr lang="cs-CZ" b="1" dirty="0">
                <a:solidFill>
                  <a:srgbClr val="FF0000"/>
                </a:solidFill>
              </a:rPr>
              <a:t>nevnímají ji v celé její komplexnosti a řeší většinou jen dílčí aspekty.</a:t>
            </a:r>
            <a:r>
              <a:rPr lang="cs-CZ" dirty="0"/>
              <a:t> A sice třeba </a:t>
            </a:r>
          </a:p>
          <a:p>
            <a:pPr marL="514350" indent="-514350">
              <a:buAutoNum type="alphaLcParenR"/>
            </a:pPr>
            <a:r>
              <a:rPr lang="cs-CZ" dirty="0"/>
              <a:t>Ekonomický – nerovnováha mezi poptávku a nabídkou</a:t>
            </a:r>
          </a:p>
          <a:p>
            <a:pPr marL="514350" indent="-514350">
              <a:buAutoNum type="alphaLcParenR"/>
            </a:pPr>
            <a:r>
              <a:rPr lang="cs-CZ" dirty="0"/>
              <a:t>Právní – nevyhovující „bytová“ legislativa</a:t>
            </a:r>
          </a:p>
          <a:p>
            <a:pPr marL="514350" indent="-514350">
              <a:buAutoNum type="alphaLcParenR"/>
            </a:pPr>
            <a:r>
              <a:rPr lang="cs-CZ" dirty="0"/>
              <a:t>Sociálně finanční – obtížná přístupnost možnosti bydlení pro mladší generace, případně pro sociálně vyloučené skupiny i seniory</a:t>
            </a:r>
          </a:p>
          <a:p>
            <a:pPr marL="514350" indent="-514350">
              <a:buAutoNum type="alphaLcParenR"/>
            </a:pPr>
            <a:r>
              <a:rPr lang="cs-CZ" dirty="0"/>
              <a:t>Demografický – nebývalý propad porodnosti</a:t>
            </a:r>
          </a:p>
          <a:p>
            <a:pPr marL="514350" indent="-514350">
              <a:buAutoNum type="alphaLcParenR"/>
            </a:pPr>
            <a:r>
              <a:rPr lang="cs-CZ" dirty="0"/>
              <a:t>Politický – roste hněv vůči vládním elitám neschopným situaci řešit apod. </a:t>
            </a:r>
          </a:p>
        </p:txBody>
      </p:sp>
      <p:sp>
        <p:nvSpPr>
          <p:cNvPr id="4" name="Zástupný symbol pro číslo snímku 3">
            <a:extLst>
              <a:ext uri="{FF2B5EF4-FFF2-40B4-BE49-F238E27FC236}">
                <a16:creationId xmlns:a16="http://schemas.microsoft.com/office/drawing/2014/main" id="{AFA299D3-AFDA-2258-D491-E4420390D8AC}"/>
              </a:ext>
            </a:extLst>
          </p:cNvPr>
          <p:cNvSpPr>
            <a:spLocks noGrp="1"/>
          </p:cNvSpPr>
          <p:nvPr>
            <p:ph type="sldNum" sz="quarter" idx="12"/>
          </p:nvPr>
        </p:nvSpPr>
        <p:spPr/>
        <p:txBody>
          <a:bodyPr/>
          <a:lstStyle/>
          <a:p>
            <a:fld id="{4BF28643-E363-4A14-8D0E-FA3683F5AAF3}" type="slidenum">
              <a:rPr lang="cs-CZ" smtClean="0"/>
              <a:t>3</a:t>
            </a:fld>
            <a:endParaRPr lang="cs-CZ"/>
          </a:p>
        </p:txBody>
      </p:sp>
    </p:spTree>
    <p:extLst>
      <p:ext uri="{BB962C8B-B14F-4D97-AF65-F5344CB8AC3E}">
        <p14:creationId xmlns:p14="http://schemas.microsoft.com/office/powerpoint/2010/main" val="199599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A207C-9B1C-A481-F8F6-28B87FA087F7}"/>
              </a:ext>
            </a:extLst>
          </p:cNvPr>
          <p:cNvSpPr>
            <a:spLocks noGrp="1"/>
          </p:cNvSpPr>
          <p:nvPr>
            <p:ph type="ctrTitle"/>
          </p:nvPr>
        </p:nvSpPr>
        <p:spPr>
          <a:xfrm>
            <a:off x="1524000" y="108857"/>
            <a:ext cx="9144000" cy="1110343"/>
          </a:xfrm>
        </p:spPr>
        <p:txBody>
          <a:bodyPr>
            <a:normAutofit/>
          </a:bodyPr>
          <a:lstStyle/>
          <a:p>
            <a:r>
              <a:rPr lang="cs-CZ" dirty="0"/>
              <a:t>Řešení? </a:t>
            </a:r>
          </a:p>
        </p:txBody>
      </p:sp>
      <p:sp>
        <p:nvSpPr>
          <p:cNvPr id="3" name="Podnadpis 2">
            <a:extLst>
              <a:ext uri="{FF2B5EF4-FFF2-40B4-BE49-F238E27FC236}">
                <a16:creationId xmlns:a16="http://schemas.microsoft.com/office/drawing/2014/main" id="{934AEEDF-D714-C2C6-066D-25A51A66A1AF}"/>
              </a:ext>
            </a:extLst>
          </p:cNvPr>
          <p:cNvSpPr>
            <a:spLocks noGrp="1"/>
          </p:cNvSpPr>
          <p:nvPr>
            <p:ph type="subTitle" idx="1"/>
          </p:nvPr>
        </p:nvSpPr>
        <p:spPr>
          <a:xfrm>
            <a:off x="141514" y="1219199"/>
            <a:ext cx="12050486" cy="5529943"/>
          </a:xfrm>
        </p:spPr>
        <p:txBody>
          <a:bodyPr>
            <a:normAutofit fontScale="77500" lnSpcReduction="20000"/>
          </a:bodyPr>
          <a:lstStyle/>
          <a:p>
            <a:r>
              <a:rPr lang="cs-CZ" sz="3600" dirty="0"/>
              <a:t>Je v </a:t>
            </a:r>
            <a:r>
              <a:rPr lang="cs-CZ" sz="3600" b="1" i="1" dirty="0"/>
              <a:t>komplexnosti přístupu </a:t>
            </a:r>
            <a:r>
              <a:rPr lang="cs-CZ" sz="3600" dirty="0"/>
              <a:t>– tedy potřebě vnímat a řešit bytovou problematiku ve všech jejich vyjmenovaných souvislostech. </a:t>
            </a:r>
          </a:p>
          <a:p>
            <a:r>
              <a:rPr lang="cs-CZ" sz="3600" dirty="0"/>
              <a:t>Jde o velmi složitý a uměle zdeformovaný systém přinášející prebendy jen extrémně úzké skupině byznysmenů, vysávající všechny okolo - státem počínaje a převážnou většinu domácností konče. Vstupují do něj i nečekané faktory jako třeba nutnost okamžitě ubytovat cca 300 tisíc osob z Ukrajiny.</a:t>
            </a:r>
          </a:p>
          <a:p>
            <a:r>
              <a:rPr lang="cs-CZ" sz="4300" b="1" dirty="0">
                <a:solidFill>
                  <a:srgbClr val="FF0000"/>
                </a:solidFill>
              </a:rPr>
              <a:t>Tento systém zatím není takto v úplnosti nejspíše zatím nikde </a:t>
            </a:r>
            <a:r>
              <a:rPr lang="cs-CZ" sz="4300" b="1" i="1" dirty="0">
                <a:solidFill>
                  <a:srgbClr val="FF0000"/>
                </a:solidFill>
              </a:rPr>
              <a:t>popsán</a:t>
            </a:r>
            <a:r>
              <a:rPr lang="cs-CZ" sz="4300" b="1" dirty="0">
                <a:solidFill>
                  <a:srgbClr val="FF0000"/>
                </a:solidFill>
              </a:rPr>
              <a:t> v potřebných souvislostech, natož aby bylo navrhováno </a:t>
            </a:r>
            <a:r>
              <a:rPr lang="cs-CZ" sz="4300" b="1" i="1" dirty="0">
                <a:solidFill>
                  <a:srgbClr val="FF0000"/>
                </a:solidFill>
              </a:rPr>
              <a:t>systémové a komplexní řešení</a:t>
            </a:r>
            <a:r>
              <a:rPr lang="cs-CZ" sz="4300" b="1" dirty="0">
                <a:solidFill>
                  <a:srgbClr val="FF0000"/>
                </a:solidFill>
              </a:rPr>
              <a:t>.</a:t>
            </a:r>
          </a:p>
          <a:p>
            <a:endParaRPr lang="cs-CZ" sz="3600" i="1" dirty="0"/>
          </a:p>
          <a:p>
            <a:r>
              <a:rPr lang="cs-CZ" sz="3600" i="1" dirty="0"/>
              <a:t>Existují jen dílčí analýzy ČSÚ, MMR, ČNB, NERV i České bankovní asociace, či postřehy a doporučení řady expertů (Ondřej Jonáš, Helena Kočová, Adam Kotrbatý, Martin Lux, Milan Taraba, Jaroslav </a:t>
            </a:r>
            <a:r>
              <a:rPr lang="cs-CZ" sz="3600" i="1" dirty="0" err="1"/>
              <a:t>Ungerman</a:t>
            </a:r>
            <a:r>
              <a:rPr lang="cs-CZ" sz="3600" i="1" dirty="0"/>
              <a:t>, Táňa Zabloudilová, aj.). </a:t>
            </a:r>
          </a:p>
          <a:p>
            <a:endParaRPr lang="cs-CZ" sz="3600" i="1" dirty="0"/>
          </a:p>
          <a:p>
            <a:r>
              <a:rPr lang="cs-CZ" sz="3600" i="1" dirty="0"/>
              <a:t>Z těchto a dalších pramenů je čerpáno v další části referátu.</a:t>
            </a:r>
          </a:p>
        </p:txBody>
      </p:sp>
      <p:sp>
        <p:nvSpPr>
          <p:cNvPr id="4" name="Zástupný symbol pro číslo snímku 3">
            <a:extLst>
              <a:ext uri="{FF2B5EF4-FFF2-40B4-BE49-F238E27FC236}">
                <a16:creationId xmlns:a16="http://schemas.microsoft.com/office/drawing/2014/main" id="{28E7234A-74A7-C766-A863-3AA7710B278B}"/>
              </a:ext>
            </a:extLst>
          </p:cNvPr>
          <p:cNvSpPr>
            <a:spLocks noGrp="1"/>
          </p:cNvSpPr>
          <p:nvPr>
            <p:ph type="sldNum" sz="quarter" idx="12"/>
          </p:nvPr>
        </p:nvSpPr>
        <p:spPr/>
        <p:txBody>
          <a:bodyPr/>
          <a:lstStyle/>
          <a:p>
            <a:fld id="{4BF28643-E363-4A14-8D0E-FA3683F5AAF3}" type="slidenum">
              <a:rPr lang="cs-CZ" smtClean="0"/>
              <a:t>4</a:t>
            </a:fld>
            <a:endParaRPr lang="cs-CZ"/>
          </a:p>
        </p:txBody>
      </p:sp>
    </p:spTree>
    <p:extLst>
      <p:ext uri="{BB962C8B-B14F-4D97-AF65-F5344CB8AC3E}">
        <p14:creationId xmlns:p14="http://schemas.microsoft.com/office/powerpoint/2010/main" val="350912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231D56-F28D-7A97-F3A0-2B4411619AEF}"/>
              </a:ext>
            </a:extLst>
          </p:cNvPr>
          <p:cNvSpPr>
            <a:spLocks noGrp="1"/>
          </p:cNvSpPr>
          <p:nvPr>
            <p:ph type="title"/>
          </p:nvPr>
        </p:nvSpPr>
        <p:spPr>
          <a:xfrm>
            <a:off x="838200" y="365125"/>
            <a:ext cx="10240926" cy="783191"/>
          </a:xfrm>
        </p:spPr>
        <p:txBody>
          <a:bodyPr>
            <a:normAutofit fontScale="90000"/>
          </a:bodyPr>
          <a:lstStyle/>
          <a:p>
            <a:pPr algn="ctr"/>
            <a:r>
              <a:rPr lang="cs-CZ" sz="3600" b="1" dirty="0"/>
              <a:t>a) Aspekt ekonomický/1 - záměrně stlačovaná nabídka bytů</a:t>
            </a:r>
          </a:p>
        </p:txBody>
      </p:sp>
      <p:graphicFrame>
        <p:nvGraphicFramePr>
          <p:cNvPr id="4" name="Zástupný obsah 3">
            <a:extLst>
              <a:ext uri="{FF2B5EF4-FFF2-40B4-BE49-F238E27FC236}">
                <a16:creationId xmlns:a16="http://schemas.microsoft.com/office/drawing/2014/main" id="{D4745276-922E-4A6B-A619-A2027116D262}"/>
              </a:ext>
            </a:extLst>
          </p:cNvPr>
          <p:cNvGraphicFramePr>
            <a:graphicFrameLocks noGrp="1"/>
          </p:cNvGraphicFramePr>
          <p:nvPr>
            <p:ph idx="1"/>
            <p:extLst>
              <p:ext uri="{D42A27DB-BD31-4B8C-83A1-F6EECF244321}">
                <p14:modId xmlns:p14="http://schemas.microsoft.com/office/powerpoint/2010/main" val="647724291"/>
              </p:ext>
            </p:extLst>
          </p:nvPr>
        </p:nvGraphicFramePr>
        <p:xfrm>
          <a:off x="838200" y="1273629"/>
          <a:ext cx="10515600" cy="4903334"/>
        </p:xfrm>
        <a:graphic>
          <a:graphicData uri="http://schemas.openxmlformats.org/drawingml/2006/chart">
            <c:chart xmlns:c="http://schemas.openxmlformats.org/drawingml/2006/chart" xmlns:r="http://schemas.openxmlformats.org/officeDocument/2006/relationships" r:id="rId3"/>
          </a:graphicData>
        </a:graphic>
      </p:graphicFrame>
      <p:sp>
        <p:nvSpPr>
          <p:cNvPr id="3" name="Zástupný symbol pro číslo snímku 2">
            <a:extLst>
              <a:ext uri="{FF2B5EF4-FFF2-40B4-BE49-F238E27FC236}">
                <a16:creationId xmlns:a16="http://schemas.microsoft.com/office/drawing/2014/main" id="{E0B67BFB-DF7B-C1CA-6CAB-A3A4083C70E2}"/>
              </a:ext>
            </a:extLst>
          </p:cNvPr>
          <p:cNvSpPr>
            <a:spLocks noGrp="1"/>
          </p:cNvSpPr>
          <p:nvPr>
            <p:ph type="sldNum" sz="quarter" idx="12"/>
          </p:nvPr>
        </p:nvSpPr>
        <p:spPr/>
        <p:txBody>
          <a:bodyPr/>
          <a:lstStyle/>
          <a:p>
            <a:fld id="{4BF28643-E363-4A14-8D0E-FA3683F5AAF3}" type="slidenum">
              <a:rPr lang="cs-CZ" smtClean="0"/>
              <a:t>5</a:t>
            </a:fld>
            <a:endParaRPr lang="cs-CZ"/>
          </a:p>
        </p:txBody>
      </p:sp>
    </p:spTree>
    <p:extLst>
      <p:ext uri="{BB962C8B-B14F-4D97-AF65-F5344CB8AC3E}">
        <p14:creationId xmlns:p14="http://schemas.microsoft.com/office/powerpoint/2010/main" val="16621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33E8EB-051B-6111-0D5E-EECE5DA66C2F}"/>
              </a:ext>
            </a:extLst>
          </p:cNvPr>
          <p:cNvSpPr>
            <a:spLocks noGrp="1"/>
          </p:cNvSpPr>
          <p:nvPr>
            <p:ph type="title"/>
          </p:nvPr>
        </p:nvSpPr>
        <p:spPr>
          <a:xfrm>
            <a:off x="838200" y="0"/>
            <a:ext cx="10515600" cy="576942"/>
          </a:xfrm>
        </p:spPr>
        <p:txBody>
          <a:bodyPr>
            <a:normAutofit fontScale="90000"/>
          </a:bodyPr>
          <a:lstStyle/>
          <a:p>
            <a:pPr algn="ctr"/>
            <a:r>
              <a:rPr lang="cs-CZ" sz="2000" b="1" dirty="0"/>
              <a:t>a) Aspekt ekonomický/2 - deformace nabídky bytů při vysoké poptávce tlačí nahoru jejich cenu i nájemného</a:t>
            </a:r>
          </a:p>
        </p:txBody>
      </p:sp>
      <p:pic>
        <p:nvPicPr>
          <p:cNvPr id="5" name="Zástupný obsah 4">
            <a:extLst>
              <a:ext uri="{FF2B5EF4-FFF2-40B4-BE49-F238E27FC236}">
                <a16:creationId xmlns:a16="http://schemas.microsoft.com/office/drawing/2014/main" id="{CCA501E0-94C5-3621-F347-185A62267DD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0371" y="653144"/>
            <a:ext cx="11495315" cy="6128655"/>
          </a:xfrm>
        </p:spPr>
      </p:pic>
      <p:sp>
        <p:nvSpPr>
          <p:cNvPr id="6" name="Zástupný symbol pro číslo snímku 5">
            <a:extLst>
              <a:ext uri="{FF2B5EF4-FFF2-40B4-BE49-F238E27FC236}">
                <a16:creationId xmlns:a16="http://schemas.microsoft.com/office/drawing/2014/main" id="{E4D0646A-3CD9-8400-1966-BB9979E5C38A}"/>
              </a:ext>
            </a:extLst>
          </p:cNvPr>
          <p:cNvSpPr>
            <a:spLocks noGrp="1"/>
          </p:cNvSpPr>
          <p:nvPr>
            <p:ph type="sldNum" sz="quarter" idx="12"/>
          </p:nvPr>
        </p:nvSpPr>
        <p:spPr/>
        <p:txBody>
          <a:bodyPr/>
          <a:lstStyle/>
          <a:p>
            <a:fld id="{4BF28643-E363-4A14-8D0E-FA3683F5AAF3}" type="slidenum">
              <a:rPr lang="cs-CZ" smtClean="0"/>
              <a:t>6</a:t>
            </a:fld>
            <a:endParaRPr lang="cs-CZ"/>
          </a:p>
        </p:txBody>
      </p:sp>
    </p:spTree>
    <p:extLst>
      <p:ext uri="{BB962C8B-B14F-4D97-AF65-F5344CB8AC3E}">
        <p14:creationId xmlns:p14="http://schemas.microsoft.com/office/powerpoint/2010/main" val="356008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0C19CE-0941-8488-186A-106FF90EF9C3}"/>
              </a:ext>
            </a:extLst>
          </p:cNvPr>
          <p:cNvSpPr>
            <a:spLocks noGrp="1"/>
          </p:cNvSpPr>
          <p:nvPr>
            <p:ph type="title"/>
          </p:nvPr>
        </p:nvSpPr>
        <p:spPr>
          <a:xfrm>
            <a:off x="838200" y="0"/>
            <a:ext cx="10515600" cy="723900"/>
          </a:xfrm>
        </p:spPr>
        <p:txBody>
          <a:bodyPr>
            <a:normAutofit/>
          </a:bodyPr>
          <a:lstStyle/>
          <a:p>
            <a:r>
              <a:rPr lang="cs-CZ" sz="4000" b="1" dirty="0"/>
              <a:t>a) Ekonomický aspekt/3 – od cihly k panelu a zpět </a:t>
            </a:r>
          </a:p>
        </p:txBody>
      </p:sp>
      <p:sp>
        <p:nvSpPr>
          <p:cNvPr id="3" name="Zástupný obsah 2">
            <a:extLst>
              <a:ext uri="{FF2B5EF4-FFF2-40B4-BE49-F238E27FC236}">
                <a16:creationId xmlns:a16="http://schemas.microsoft.com/office/drawing/2014/main" id="{B47590DB-9CB6-8E2D-2E74-E508D088D4CB}"/>
              </a:ext>
            </a:extLst>
          </p:cNvPr>
          <p:cNvSpPr>
            <a:spLocks noGrp="1"/>
          </p:cNvSpPr>
          <p:nvPr>
            <p:ph idx="1"/>
          </p:nvPr>
        </p:nvSpPr>
        <p:spPr>
          <a:xfrm>
            <a:off x="114300" y="723900"/>
            <a:ext cx="11722100" cy="6019799"/>
          </a:xfrm>
        </p:spPr>
        <p:txBody>
          <a:bodyPr>
            <a:normAutofit fontScale="85000" lnSpcReduction="20000"/>
          </a:bodyPr>
          <a:lstStyle/>
          <a:p>
            <a:r>
              <a:rPr lang="cs-CZ" i="0" dirty="0">
                <a:solidFill>
                  <a:srgbClr val="202122"/>
                </a:solidFill>
                <a:effectLst/>
              </a:rPr>
              <a:t>Tradiční výstavba z pálených cihel brzy narazila na kapacitní omezení. Za dvacet let (1937 až 1957) se sice produkce cihel zdvojnásobila (z 1 na 2 mld. a vrcholila v r. 1961 - 2,6 mld. ks), ale bylo známo, že na západě již byla ověřena panelová technologie. A to ve 20. letech v Nizozemí a v Německu, ve 30. letech první bloky z prefabrikovaných panelů ve  Francii a Skandinávii). V ČSR byla úspěšně </a:t>
            </a:r>
            <a:r>
              <a:rPr lang="cs-CZ" dirty="0">
                <a:solidFill>
                  <a:srgbClr val="202122"/>
                </a:solidFill>
              </a:rPr>
              <a:t>otestována v polovině 60. let na pražské Invalidovně a následně bylo postaveno Severní a Jižní město.</a:t>
            </a:r>
            <a:endParaRPr lang="cs-CZ" i="0" dirty="0">
              <a:solidFill>
                <a:srgbClr val="202122"/>
              </a:solidFill>
              <a:effectLst/>
            </a:endParaRPr>
          </a:p>
          <a:p>
            <a:r>
              <a:rPr lang="cs-CZ" dirty="0">
                <a:solidFill>
                  <a:srgbClr val="202122"/>
                </a:solidFill>
              </a:rPr>
              <a:t>Výhody ze zprůmyslnění bytové výstavby: </a:t>
            </a:r>
            <a:r>
              <a:rPr lang="cs-CZ" b="1" dirty="0">
                <a:solidFill>
                  <a:srgbClr val="FF0000"/>
                </a:solidFill>
              </a:rPr>
              <a:t>vysoká rychlost a nízká pracnost </a:t>
            </a:r>
            <a:r>
              <a:rPr lang="cs-CZ" dirty="0">
                <a:solidFill>
                  <a:srgbClr val="202122"/>
                </a:solidFill>
              </a:rPr>
              <a:t>(dvě stavební party přibližně 60 montážníků postavily za jeden rok 800 BJ včetně předání), </a:t>
            </a:r>
            <a:r>
              <a:rPr lang="cs-CZ" b="1" dirty="0">
                <a:solidFill>
                  <a:srgbClr val="FF0000"/>
                </a:solidFill>
              </a:rPr>
              <a:t>levnost</a:t>
            </a:r>
            <a:r>
              <a:rPr lang="cs-CZ" dirty="0">
                <a:solidFill>
                  <a:srgbClr val="202122"/>
                </a:solidFill>
              </a:rPr>
              <a:t> (stavby do výšky nezabírají drahou zemědělskou půdu, jsou levné i na inženýrské sítě), variabilita kompozice domu/bytu), </a:t>
            </a:r>
            <a:r>
              <a:rPr lang="cs-CZ" b="1" dirty="0">
                <a:solidFill>
                  <a:srgbClr val="FF0000"/>
                </a:solidFill>
              </a:rPr>
              <a:t>urychlení urbanizace stavbou panelákových sídlišť.</a:t>
            </a:r>
            <a:r>
              <a:rPr lang="cs-CZ" dirty="0">
                <a:ea typeface="Calibri" panose="020F0502020204030204" pitchFamily="34" charset="0"/>
              </a:rPr>
              <a:t> Standardy pro dostupné byty tehdy předpokládal, že byt pro jednoho obyvatele by měl mít 34 m² (garsonka), pro dvoučlennou rodinu 48 m² a pro rodinu s 2 dětmi 78 m². </a:t>
            </a:r>
            <a:r>
              <a:rPr lang="cs-CZ" dirty="0">
                <a:solidFill>
                  <a:srgbClr val="202122"/>
                </a:solidFill>
              </a:rPr>
              <a:t>V 70. letech 20. století byla takto stavěna více než polovina domů, ostatní klasicky z cihel či tvárnic (hlavně na vesnici rodinné domky).</a:t>
            </a:r>
          </a:p>
          <a:p>
            <a:r>
              <a:rPr lang="cs-CZ" dirty="0">
                <a:solidFill>
                  <a:srgbClr val="202122"/>
                </a:solidFill>
              </a:rPr>
              <a:t>Nevýhody panelových domů: Uniformita, zprvu nízké požadavky na zvukotěsnost, tepelné ztráty. Časem se ze sídlišť pro mladé rodiny stávají lokality pro seniory, což zásadně mění požadavky na zdravotní i sociální péči, resp. dopravní obslužnost. </a:t>
            </a:r>
          </a:p>
          <a:p>
            <a:pPr marL="0" indent="0" algn="ctr">
              <a:buNone/>
            </a:pPr>
            <a:r>
              <a:rPr lang="cs-CZ" sz="3800" b="1" dirty="0">
                <a:solidFill>
                  <a:srgbClr val="FF0000"/>
                </a:solidFill>
              </a:rPr>
              <a:t>Obecné povědomí „bydlení druhé kategorie“. Václav Havel a jeho let vrtulníkem „nad králíkárnou“ v Petržalce vynesl na paneláky brzy ortel a odstartoval polistopadovou bytovou krizi </a:t>
            </a:r>
            <a:endParaRPr lang="cs-CZ" sz="3300" b="1" dirty="0">
              <a:solidFill>
                <a:srgbClr val="FF0000"/>
              </a:solidFill>
              <a:effectLst/>
              <a:latin typeface="Times New Roman" panose="02020603050405020304" pitchFamily="18" charset="0"/>
              <a:ea typeface="Calibri" panose="020F0502020204030204" pitchFamily="34" charset="0"/>
            </a:endParaRPr>
          </a:p>
        </p:txBody>
      </p:sp>
      <p:sp>
        <p:nvSpPr>
          <p:cNvPr id="4" name="Zástupný symbol pro číslo snímku 3">
            <a:extLst>
              <a:ext uri="{FF2B5EF4-FFF2-40B4-BE49-F238E27FC236}">
                <a16:creationId xmlns:a16="http://schemas.microsoft.com/office/drawing/2014/main" id="{D3DAFB0A-852E-8C17-CA3E-4FB3BD59C393}"/>
              </a:ext>
            </a:extLst>
          </p:cNvPr>
          <p:cNvSpPr>
            <a:spLocks noGrp="1"/>
          </p:cNvSpPr>
          <p:nvPr>
            <p:ph type="sldNum" sz="quarter" idx="12"/>
          </p:nvPr>
        </p:nvSpPr>
        <p:spPr/>
        <p:txBody>
          <a:bodyPr/>
          <a:lstStyle/>
          <a:p>
            <a:fld id="{4BF28643-E363-4A14-8D0E-FA3683F5AAF3}" type="slidenum">
              <a:rPr lang="cs-CZ" smtClean="0"/>
              <a:t>7</a:t>
            </a:fld>
            <a:endParaRPr lang="cs-CZ"/>
          </a:p>
        </p:txBody>
      </p:sp>
    </p:spTree>
    <p:extLst>
      <p:ext uri="{BB962C8B-B14F-4D97-AF65-F5344CB8AC3E}">
        <p14:creationId xmlns:p14="http://schemas.microsoft.com/office/powerpoint/2010/main" val="1138013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10B565-4DE6-ECB3-8ECD-A60AC0FD676D}"/>
              </a:ext>
            </a:extLst>
          </p:cNvPr>
          <p:cNvSpPr>
            <a:spLocks noGrp="1"/>
          </p:cNvSpPr>
          <p:nvPr>
            <p:ph type="title"/>
          </p:nvPr>
        </p:nvSpPr>
        <p:spPr>
          <a:xfrm>
            <a:off x="838200" y="88901"/>
            <a:ext cx="10515600" cy="1028700"/>
          </a:xfrm>
        </p:spPr>
        <p:txBody>
          <a:bodyPr>
            <a:normAutofit/>
          </a:bodyPr>
          <a:lstStyle/>
          <a:p>
            <a:pPr algn="ctr"/>
            <a:r>
              <a:rPr lang="cs-CZ" sz="4000" b="1" dirty="0"/>
              <a:t>a) Ekonomický aspekt/4 – od cihly k panelu a zpět</a:t>
            </a:r>
          </a:p>
        </p:txBody>
      </p:sp>
      <p:sp>
        <p:nvSpPr>
          <p:cNvPr id="3" name="Zástupný obsah 2">
            <a:extLst>
              <a:ext uri="{FF2B5EF4-FFF2-40B4-BE49-F238E27FC236}">
                <a16:creationId xmlns:a16="http://schemas.microsoft.com/office/drawing/2014/main" id="{1A6243D0-9E35-F3A8-FC8B-F7733BB8FC51}"/>
              </a:ext>
            </a:extLst>
          </p:cNvPr>
          <p:cNvSpPr>
            <a:spLocks noGrp="1"/>
          </p:cNvSpPr>
          <p:nvPr>
            <p:ph idx="1"/>
          </p:nvPr>
        </p:nvSpPr>
        <p:spPr>
          <a:xfrm>
            <a:off x="177800" y="977900"/>
            <a:ext cx="11823700" cy="5791199"/>
          </a:xfrm>
        </p:spPr>
        <p:txBody>
          <a:bodyPr>
            <a:normAutofit fontScale="92500" lnSpcReduction="10000"/>
          </a:bodyPr>
          <a:lstStyle/>
          <a:p>
            <a:pPr algn="l"/>
            <a:r>
              <a:rPr lang="cs-CZ" sz="2600" b="0" i="0" dirty="0">
                <a:solidFill>
                  <a:srgbClr val="202122"/>
                </a:solidFill>
                <a:effectLst/>
              </a:rPr>
              <a:t>V Českých zemích bylo v letech 1950 až 1990 postaveno kolem 80 tisíc panelových domů s 1,2 miliony bytů. V nich v roce 1989 bydlely více než 3 miliony obyvatel. Do roku 2015 klesl počet obyvatel panelových domů na 2,6 milionu. </a:t>
            </a:r>
            <a:r>
              <a:rPr lang="cs-CZ" sz="2600" b="1" i="0" dirty="0">
                <a:solidFill>
                  <a:srgbClr val="FF0000"/>
                </a:solidFill>
                <a:effectLst/>
              </a:rPr>
              <a:t>C</a:t>
            </a:r>
            <a:r>
              <a:rPr lang="cs-CZ" sz="2600" b="1" dirty="0">
                <a:solidFill>
                  <a:srgbClr val="FF0000"/>
                </a:solidFill>
                <a:effectLst/>
                <a:ea typeface="Calibri" panose="020F0502020204030204" pitchFamily="34" charset="0"/>
              </a:rPr>
              <a:t>ena bytu o 65 m</a:t>
            </a:r>
            <a:r>
              <a:rPr lang="cs-CZ" sz="2600" b="1" baseline="30000" dirty="0">
                <a:solidFill>
                  <a:srgbClr val="FF0000"/>
                </a:solidFill>
                <a:effectLst/>
                <a:ea typeface="Calibri" panose="020F0502020204030204" pitchFamily="34" charset="0"/>
              </a:rPr>
              <a:t>2 </a:t>
            </a:r>
            <a:r>
              <a:rPr lang="cs-CZ" sz="2600" b="1" dirty="0">
                <a:solidFill>
                  <a:srgbClr val="FF0000"/>
                </a:solidFill>
                <a:effectLst/>
                <a:ea typeface="Calibri" panose="020F0502020204030204" pitchFamily="34" charset="0"/>
              </a:rPr>
              <a:t>v paneláku byla v 80. letech asi 120 tis. </a:t>
            </a:r>
            <a:r>
              <a:rPr lang="cs-CZ" sz="2600" b="1" dirty="0">
                <a:solidFill>
                  <a:srgbClr val="FF0000"/>
                </a:solidFill>
                <a:ea typeface="Calibri" panose="020F0502020204030204" pitchFamily="34" charset="0"/>
              </a:rPr>
              <a:t>Kčs a byly nájemníkům předávány zadarmo (resp. jako služební byty)</a:t>
            </a:r>
          </a:p>
          <a:p>
            <a:r>
              <a:rPr lang="cs-CZ" sz="2600" dirty="0">
                <a:effectLst/>
                <a:ea typeface="Calibri" panose="020F0502020204030204" pitchFamily="34" charset="0"/>
              </a:rPr>
              <a:t>Po roce 1990 návrat „k cihle“, kdy bytové domy se nyní staví kombinací betonového skeletu </a:t>
            </a:r>
            <a:r>
              <a:rPr lang="cs-CZ" sz="2600" dirty="0">
                <a:ea typeface="Calibri" panose="020F0502020204030204" pitchFamily="34" charset="0"/>
              </a:rPr>
              <a:t>nebo železobetonové skořepiny vyplňovaných </a:t>
            </a:r>
            <a:r>
              <a:rPr lang="cs-CZ" sz="2600" dirty="0">
                <a:effectLst/>
                <a:ea typeface="Calibri" panose="020F0502020204030204" pitchFamily="34" charset="0"/>
              </a:rPr>
              <a:t>cihlami a z venkovní strany dodatečnou izolací. Návrat „mokrých procesů“ </a:t>
            </a:r>
            <a:r>
              <a:rPr lang="cs-CZ" sz="2600" b="1" dirty="0">
                <a:solidFill>
                  <a:srgbClr val="FF0000"/>
                </a:solidFill>
                <a:effectLst/>
                <a:ea typeface="Calibri" panose="020F0502020204030204" pitchFamily="34" charset="0"/>
              </a:rPr>
              <a:t>časově </a:t>
            </a:r>
            <a:r>
              <a:rPr lang="cs-CZ" sz="2600" b="1" dirty="0">
                <a:solidFill>
                  <a:srgbClr val="FF0000"/>
                </a:solidFill>
                <a:ea typeface="Calibri" panose="020F0502020204030204" pitchFamily="34" charset="0"/>
              </a:rPr>
              <a:t>stavbu</a:t>
            </a:r>
            <a:r>
              <a:rPr lang="cs-CZ" sz="2600" b="1" dirty="0">
                <a:solidFill>
                  <a:srgbClr val="FF0000"/>
                </a:solidFill>
                <a:effectLst/>
                <a:ea typeface="Calibri" panose="020F0502020204030204" pitchFamily="34" charset="0"/>
              </a:rPr>
              <a:t> prodlužuje a zdražuje</a:t>
            </a:r>
            <a:r>
              <a:rPr lang="cs-CZ" sz="2600" b="1" dirty="0">
                <a:solidFill>
                  <a:srgbClr val="FF0000"/>
                </a:solidFill>
                <a:ea typeface="Calibri" panose="020F0502020204030204" pitchFamily="34" charset="0"/>
              </a:rPr>
              <a:t>, ale vyhovuje výrobcům stavebních materiálů </a:t>
            </a:r>
            <a:r>
              <a:rPr lang="cs-CZ" sz="2600" dirty="0">
                <a:effectLst/>
                <a:ea typeface="Calibri" panose="020F0502020204030204" pitchFamily="34" charset="0"/>
              </a:rPr>
              <a:t>– jak stavebních hmot, tak i zdicích materiálů, i </a:t>
            </a:r>
            <a:r>
              <a:rPr lang="cs-CZ" sz="2600" dirty="0" err="1">
                <a:effectLst/>
                <a:ea typeface="Calibri" panose="020F0502020204030204" pitchFamily="34" charset="0"/>
              </a:rPr>
              <a:t>ostatnímv</a:t>
            </a:r>
            <a:r>
              <a:rPr lang="cs-CZ" sz="2600" dirty="0">
                <a:effectLst/>
                <a:ea typeface="Calibri" panose="020F0502020204030204" pitchFamily="34" charset="0"/>
              </a:rPr>
              <a:t> kartelu</a:t>
            </a:r>
          </a:p>
          <a:p>
            <a:r>
              <a:rPr lang="cs-CZ" sz="2600" dirty="0"/>
              <a:t>Od té doby se většina cenových hladin zvýšila asi 15 krát, takže (odhady J. </a:t>
            </a:r>
            <a:r>
              <a:rPr lang="cs-CZ" sz="2600" dirty="0" err="1"/>
              <a:t>Ungerman</a:t>
            </a:r>
            <a:r>
              <a:rPr lang="cs-CZ" sz="2600" dirty="0"/>
              <a:t>) </a:t>
            </a:r>
            <a:r>
              <a:rPr lang="cs-CZ" sz="2600" dirty="0">
                <a:effectLst/>
                <a:ea typeface="Calibri" panose="020F0502020204030204" pitchFamily="34" charset="0"/>
              </a:rPr>
              <a:t>cena tehdejšího bytu by </a:t>
            </a:r>
            <a:r>
              <a:rPr lang="cs-CZ" sz="2600" b="1" dirty="0">
                <a:solidFill>
                  <a:srgbClr val="FF0000"/>
                </a:solidFill>
                <a:effectLst/>
                <a:ea typeface="Calibri" panose="020F0502020204030204" pitchFamily="34" charset="0"/>
              </a:rPr>
              <a:t>měla být v současných cenách kolem 1,8 až 2 mil Kč. </a:t>
            </a:r>
            <a:r>
              <a:rPr lang="cs-CZ" sz="2600" dirty="0">
                <a:effectLst/>
                <a:ea typeface="Calibri" panose="020F0502020204030204" pitchFamily="34" charset="0"/>
              </a:rPr>
              <a:t>Plus cena pozemku připadajícího byt v paneláku – kolem 100 - 150 tis. Kč a další náklady a jsme na ceně kolem 3 – 3,5 mil Kč. Započtením DPH se dostáváme na </a:t>
            </a:r>
            <a:r>
              <a:rPr lang="cs-CZ" sz="2600" b="1" dirty="0">
                <a:solidFill>
                  <a:srgbClr val="FF0000"/>
                </a:solidFill>
                <a:effectLst/>
                <a:ea typeface="Calibri" panose="020F0502020204030204" pitchFamily="34" charset="0"/>
              </a:rPr>
              <a:t>finální cenu kolem nejvýše 4 mil Kč.</a:t>
            </a:r>
          </a:p>
          <a:p>
            <a:pPr marL="0" indent="0" algn="just">
              <a:lnSpc>
                <a:spcPct val="115000"/>
              </a:lnSpc>
              <a:spcAft>
                <a:spcPts val="1000"/>
              </a:spcAft>
              <a:buNone/>
            </a:pPr>
            <a:r>
              <a:rPr lang="cs-CZ" sz="3000" b="1" dirty="0">
                <a:solidFill>
                  <a:srgbClr val="FF0000"/>
                </a:solidFill>
                <a:effectLst/>
                <a:ea typeface="Calibri" panose="020F0502020204030204" pitchFamily="34" charset="0"/>
              </a:rPr>
              <a:t>To je ovšem </a:t>
            </a:r>
            <a:r>
              <a:rPr lang="cs-CZ" sz="3000" b="1" dirty="0">
                <a:solidFill>
                  <a:srgbClr val="FF0000"/>
                </a:solidFill>
                <a:ea typeface="Calibri" panose="020F0502020204030204" pitchFamily="34" charset="0"/>
              </a:rPr>
              <a:t>poloviční</a:t>
            </a:r>
            <a:r>
              <a:rPr lang="cs-CZ" sz="3000" b="1" dirty="0">
                <a:solidFill>
                  <a:srgbClr val="FF0000"/>
                </a:solidFill>
                <a:effectLst/>
                <a:ea typeface="Calibri" panose="020F0502020204030204" pitchFamily="34" charset="0"/>
              </a:rPr>
              <a:t> cena, než je ta, za kterou nám současný „stavební kartel“ nově postavené byty nabízí – </a:t>
            </a:r>
            <a:r>
              <a:rPr lang="cs-CZ" sz="3000" b="1" u="sng" dirty="0">
                <a:solidFill>
                  <a:srgbClr val="FF0000"/>
                </a:solidFill>
                <a:effectLst/>
                <a:ea typeface="Calibri" panose="020F0502020204030204" pitchFamily="34" charset="0"/>
              </a:rPr>
              <a:t>minimálně za ceny kolem 120 tis Kč/m</a:t>
            </a:r>
            <a:r>
              <a:rPr lang="cs-CZ" sz="3000" b="1" u="sng" baseline="30000" dirty="0">
                <a:solidFill>
                  <a:srgbClr val="FF0000"/>
                </a:solidFill>
                <a:effectLst/>
                <a:ea typeface="Calibri" panose="020F0502020204030204" pitchFamily="34" charset="0"/>
              </a:rPr>
              <a:t>2</a:t>
            </a:r>
            <a:r>
              <a:rPr lang="cs-CZ" sz="3000" b="1" u="sng" dirty="0">
                <a:solidFill>
                  <a:srgbClr val="FF0000"/>
                </a:solidFill>
                <a:effectLst/>
                <a:ea typeface="Calibri" panose="020F0502020204030204" pitchFamily="34" charset="0"/>
              </a:rPr>
              <a:t> (tedy za asi 7 – 8 milionů korun), v centrech a dobrých lokalitách ještě dráž</a:t>
            </a:r>
          </a:p>
          <a:p>
            <a:endParaRPr lang="cs-CZ" dirty="0"/>
          </a:p>
        </p:txBody>
      </p:sp>
      <p:sp>
        <p:nvSpPr>
          <p:cNvPr id="4" name="Zástupný symbol pro číslo snímku 3">
            <a:extLst>
              <a:ext uri="{FF2B5EF4-FFF2-40B4-BE49-F238E27FC236}">
                <a16:creationId xmlns:a16="http://schemas.microsoft.com/office/drawing/2014/main" id="{D9504B80-8829-9486-AFA2-52D3FB677264}"/>
              </a:ext>
            </a:extLst>
          </p:cNvPr>
          <p:cNvSpPr>
            <a:spLocks noGrp="1"/>
          </p:cNvSpPr>
          <p:nvPr>
            <p:ph type="sldNum" sz="quarter" idx="12"/>
          </p:nvPr>
        </p:nvSpPr>
        <p:spPr/>
        <p:txBody>
          <a:bodyPr/>
          <a:lstStyle/>
          <a:p>
            <a:fld id="{4BF28643-E363-4A14-8D0E-FA3683F5AAF3}" type="slidenum">
              <a:rPr lang="cs-CZ" smtClean="0"/>
              <a:t>8</a:t>
            </a:fld>
            <a:endParaRPr lang="cs-CZ"/>
          </a:p>
        </p:txBody>
      </p:sp>
    </p:spTree>
    <p:extLst>
      <p:ext uri="{BB962C8B-B14F-4D97-AF65-F5344CB8AC3E}">
        <p14:creationId xmlns:p14="http://schemas.microsoft.com/office/powerpoint/2010/main" val="3719841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4D660-25A3-5C1C-74DA-788422FC0F4B}"/>
              </a:ext>
            </a:extLst>
          </p:cNvPr>
          <p:cNvSpPr>
            <a:spLocks noGrp="1"/>
          </p:cNvSpPr>
          <p:nvPr>
            <p:ph type="title"/>
          </p:nvPr>
        </p:nvSpPr>
        <p:spPr>
          <a:xfrm>
            <a:off x="933893" y="0"/>
            <a:ext cx="10515600" cy="1003300"/>
          </a:xfrm>
        </p:spPr>
        <p:txBody>
          <a:bodyPr>
            <a:normAutofit fontScale="90000"/>
          </a:bodyPr>
          <a:lstStyle/>
          <a:p>
            <a:pPr algn="ctr"/>
            <a:r>
              <a:rPr lang="cs-CZ" sz="4000" b="1" dirty="0"/>
              <a:t>a) Ekonomický aspekt/5 – podoba české bytové Bonanzy</a:t>
            </a:r>
          </a:p>
        </p:txBody>
      </p:sp>
      <p:sp>
        <p:nvSpPr>
          <p:cNvPr id="3" name="Zástupný obsah 2">
            <a:extLst>
              <a:ext uri="{FF2B5EF4-FFF2-40B4-BE49-F238E27FC236}">
                <a16:creationId xmlns:a16="http://schemas.microsoft.com/office/drawing/2014/main" id="{9593F73B-55AD-4E20-7866-D087FD02BB38}"/>
              </a:ext>
            </a:extLst>
          </p:cNvPr>
          <p:cNvSpPr>
            <a:spLocks noGrp="1"/>
          </p:cNvSpPr>
          <p:nvPr>
            <p:ph idx="1"/>
          </p:nvPr>
        </p:nvSpPr>
        <p:spPr>
          <a:xfrm>
            <a:off x="274320" y="842838"/>
            <a:ext cx="11676888" cy="5926261"/>
          </a:xfrm>
        </p:spPr>
        <p:txBody>
          <a:bodyPr>
            <a:normAutofit lnSpcReduction="10000"/>
          </a:bodyPr>
          <a:lstStyle/>
          <a:p>
            <a:pPr marL="0" indent="0">
              <a:buNone/>
            </a:pPr>
            <a:r>
              <a:rPr lang="cs-CZ" sz="1800" dirty="0">
                <a:effectLst/>
                <a:ea typeface="Calibri" panose="020F0502020204030204" pitchFamily="34" charset="0"/>
              </a:rPr>
              <a:t>V devadesátkách se tady postupně utváří </a:t>
            </a:r>
            <a:r>
              <a:rPr lang="cs-CZ" sz="1800" b="1" dirty="0">
                <a:solidFill>
                  <a:srgbClr val="FF0000"/>
                </a:solidFill>
                <a:effectLst/>
                <a:ea typeface="Calibri" panose="020F0502020204030204" pitchFamily="34" charset="0"/>
              </a:rPr>
              <a:t>stavebně bytový </a:t>
            </a:r>
            <a:r>
              <a:rPr lang="cs-CZ" sz="1800" b="1" dirty="0">
                <a:solidFill>
                  <a:srgbClr val="FF0000"/>
                </a:solidFill>
                <a:ea typeface="Calibri" panose="020F0502020204030204" pitchFamily="34" charset="0"/>
              </a:rPr>
              <a:t>kartel </a:t>
            </a:r>
            <a:r>
              <a:rPr lang="cs-CZ" sz="1800" dirty="0">
                <a:ea typeface="Calibri" panose="020F0502020204030204" pitchFamily="34" charset="0"/>
              </a:rPr>
              <a:t>seskupený kolem</a:t>
            </a:r>
          </a:p>
          <a:p>
            <a:pPr marL="342900" indent="-342900">
              <a:buAutoNum type="arabicParenR"/>
            </a:pPr>
            <a:r>
              <a:rPr lang="cs-CZ" sz="1800" b="1" dirty="0">
                <a:solidFill>
                  <a:srgbClr val="FF0000"/>
                </a:solidFill>
                <a:ea typeface="Calibri" panose="020F0502020204030204" pitchFamily="34" charset="0"/>
              </a:rPr>
              <a:t>developerských firem </a:t>
            </a:r>
            <a:r>
              <a:rPr lang="cs-CZ" sz="1800" dirty="0">
                <a:ea typeface="Calibri" panose="020F0502020204030204" pitchFamily="34" charset="0"/>
              </a:rPr>
              <a:t>či </a:t>
            </a:r>
          </a:p>
          <a:p>
            <a:pPr marL="342900" indent="-342900">
              <a:buAutoNum type="arabicParenR"/>
            </a:pPr>
            <a:r>
              <a:rPr lang="cs-CZ" sz="1800" b="1" dirty="0">
                <a:solidFill>
                  <a:srgbClr val="FF0000"/>
                </a:solidFill>
                <a:ea typeface="Calibri" panose="020F0502020204030204" pitchFamily="34" charset="0"/>
              </a:rPr>
              <a:t>firem specializovány na určitou stavební činnost </a:t>
            </a:r>
            <a:r>
              <a:rPr lang="cs-CZ" sz="1800" dirty="0">
                <a:ea typeface="Calibri" panose="020F0502020204030204" pitchFamily="34" charset="0"/>
              </a:rPr>
              <a:t>(jako jsou třeba Sekyra Group, J </a:t>
            </a:r>
            <a:r>
              <a:rPr lang="cs-CZ" sz="1800" dirty="0">
                <a:effectLst/>
                <a:ea typeface="Calibri" panose="020F0502020204030204" pitchFamily="34" charset="0"/>
              </a:rPr>
              <a:t>&amp; </a:t>
            </a:r>
            <a:r>
              <a:rPr lang="cs-CZ" sz="1800" dirty="0">
                <a:ea typeface="Calibri" panose="020F0502020204030204" pitchFamily="34" charset="0"/>
              </a:rPr>
              <a:t>T Real </a:t>
            </a:r>
            <a:r>
              <a:rPr lang="cs-CZ" sz="1800" dirty="0" err="1">
                <a:ea typeface="Calibri" panose="020F0502020204030204" pitchFamily="34" charset="0"/>
              </a:rPr>
              <a:t>Estate</a:t>
            </a:r>
            <a:r>
              <a:rPr lang="cs-CZ" sz="1800" dirty="0">
                <a:ea typeface="Calibri" panose="020F0502020204030204" pitchFamily="34" charset="0"/>
              </a:rPr>
              <a:t>, </a:t>
            </a:r>
            <a:r>
              <a:rPr lang="cs-CZ" sz="1800" dirty="0" err="1">
                <a:ea typeface="Calibri" panose="020F0502020204030204" pitchFamily="34" charset="0"/>
              </a:rPr>
              <a:t>Central</a:t>
            </a:r>
            <a:r>
              <a:rPr lang="cs-CZ" sz="1800" dirty="0">
                <a:ea typeface="Calibri" panose="020F0502020204030204" pitchFamily="34" charset="0"/>
              </a:rPr>
              <a:t> </a:t>
            </a:r>
            <a:r>
              <a:rPr lang="cs-CZ" sz="1800" dirty="0" err="1">
                <a:ea typeface="Calibri" panose="020F0502020204030204" pitchFamily="34" charset="0"/>
              </a:rPr>
              <a:t>Groupe</a:t>
            </a:r>
            <a:r>
              <a:rPr lang="cs-CZ" sz="1800" dirty="0">
                <a:ea typeface="Calibri" panose="020F0502020204030204" pitchFamily="34" charset="0"/>
              </a:rPr>
              <a:t> Kunovský, CPI Vítek, SKANSKA, </a:t>
            </a:r>
            <a:r>
              <a:rPr lang="cs-CZ" sz="1800" dirty="0" err="1">
                <a:ea typeface="Calibri" panose="020F0502020204030204" pitchFamily="34" charset="0"/>
              </a:rPr>
              <a:t>Trigema</a:t>
            </a:r>
            <a:r>
              <a:rPr lang="cs-CZ" sz="1800" dirty="0">
                <a:ea typeface="Calibri" panose="020F0502020204030204" pitchFamily="34" charset="0"/>
              </a:rPr>
              <a:t>, Ekospol apod. často s výraznou rolí zahraničního kapitálu) a na ně napojených desítky středních či menších kooperujících firem</a:t>
            </a:r>
          </a:p>
          <a:p>
            <a:pPr marL="342900" indent="-342900">
              <a:buAutoNum type="arabicParenR"/>
            </a:pPr>
            <a:r>
              <a:rPr lang="cs-CZ" sz="1800" b="1" dirty="0">
                <a:solidFill>
                  <a:srgbClr val="FF0000"/>
                </a:solidFill>
                <a:ea typeface="Calibri" panose="020F0502020204030204" pitchFamily="34" charset="0"/>
              </a:rPr>
              <a:t>výrobců stavebních hmot a materiálů </a:t>
            </a:r>
            <a:r>
              <a:rPr lang="cs-CZ" sz="1800" dirty="0">
                <a:ea typeface="Calibri" panose="020F0502020204030204" pitchFamily="34" charset="0"/>
              </a:rPr>
              <a:t>– cihel atd. I ti jsou dnes především v rukách zahraničního kapitálu, po roce 1990 přebírajících většinu českých firem</a:t>
            </a:r>
          </a:p>
          <a:p>
            <a:pPr marL="342900" indent="-342900">
              <a:buAutoNum type="arabicParenR"/>
            </a:pPr>
            <a:r>
              <a:rPr lang="cs-CZ" sz="1800" b="1" dirty="0">
                <a:solidFill>
                  <a:srgbClr val="FF0000"/>
                </a:solidFill>
                <a:ea typeface="Calibri" panose="020F0502020204030204" pitchFamily="34" charset="0"/>
              </a:rPr>
              <a:t>bankovních domů a v nich hypotéčních bank či stavebních spořitelen. </a:t>
            </a:r>
            <a:r>
              <a:rPr lang="cs-CZ" sz="1800" dirty="0">
                <a:ea typeface="Calibri" panose="020F0502020204030204" pitchFamily="34" charset="0"/>
              </a:rPr>
              <a:t>B</a:t>
            </a:r>
            <a:r>
              <a:rPr lang="cs-CZ" sz="1800" dirty="0">
                <a:effectLst/>
                <a:ea typeface="Calibri" panose="020F0502020204030204" pitchFamily="34" charset="0"/>
              </a:rPr>
              <a:t>anky poskytují dobře zkalkulované hypotéky (vč. systému poplatky, úroků, pojištění a vše v podstatě bez rizika. </a:t>
            </a:r>
            <a:r>
              <a:rPr lang="cs-CZ" sz="1800" dirty="0">
                <a:ea typeface="Calibri" panose="020F0502020204030204" pitchFamily="34" charset="0"/>
              </a:rPr>
              <a:t>R</a:t>
            </a:r>
            <a:r>
              <a:rPr lang="cs-CZ" sz="1800" dirty="0">
                <a:effectLst/>
                <a:ea typeface="Calibri" panose="020F0502020204030204" pitchFamily="34" charset="0"/>
              </a:rPr>
              <a:t>ostoucí ceny tzv. </a:t>
            </a:r>
            <a:r>
              <a:rPr lang="cs-CZ" sz="1800" i="1" dirty="0">
                <a:effectLst/>
                <a:ea typeface="Calibri" panose="020F0502020204030204" pitchFamily="34" charset="0"/>
              </a:rPr>
              <a:t>dostupných bytů </a:t>
            </a:r>
            <a:r>
              <a:rPr lang="cs-CZ" sz="1800" dirty="0">
                <a:effectLst/>
                <a:ea typeface="Calibri" panose="020F0502020204030204" pitchFamily="34" charset="0"/>
              </a:rPr>
              <a:t>vedou k úvahám – zcela vážně míněným – o prodloužení splatnosti hypoték až na 40 let a nesplacenou část předat dětem</a:t>
            </a:r>
          </a:p>
          <a:p>
            <a:pPr marL="342900" indent="-342900">
              <a:buAutoNum type="arabicParenR"/>
            </a:pPr>
            <a:r>
              <a:rPr lang="cs-CZ" sz="1800" b="1" dirty="0">
                <a:solidFill>
                  <a:srgbClr val="FF0000"/>
                </a:solidFill>
                <a:ea typeface="Calibri" panose="020F0502020204030204" pitchFamily="34" charset="0"/>
              </a:rPr>
              <a:t>vybrané pracovní agentury</a:t>
            </a:r>
            <a:r>
              <a:rPr lang="cs-CZ" sz="1800" dirty="0">
                <a:ea typeface="Calibri" panose="020F0502020204030204" pitchFamily="34" charset="0"/>
              </a:rPr>
              <a:t>, zajišťující vhodný profil zaměstnanců (včetně zahraničních).</a:t>
            </a:r>
          </a:p>
          <a:p>
            <a:pPr marL="342900" indent="-342900">
              <a:buAutoNum type="arabicParenR"/>
            </a:pPr>
            <a:r>
              <a:rPr lang="cs-CZ" sz="1800" dirty="0">
                <a:ea typeface="Calibri" panose="020F0502020204030204" pitchFamily="34" charset="0"/>
              </a:rPr>
              <a:t>Širší zázemí pak </a:t>
            </a:r>
            <a:r>
              <a:rPr lang="cs-CZ" sz="1800" b="1" dirty="0">
                <a:solidFill>
                  <a:srgbClr val="FF0000"/>
                </a:solidFill>
                <a:ea typeface="Calibri" panose="020F0502020204030204" pitchFamily="34" charset="0"/>
              </a:rPr>
              <a:t>tvoří lidé pracující v médiích, P.R. agenturách a v neposlední řadě klíčové osoby v municipalitách či v zákonodárných sborech, mající vliv na „bytovou legislativu“. </a:t>
            </a:r>
            <a:endParaRPr lang="cs-CZ" sz="1800" dirty="0">
              <a:effectLst/>
              <a:ea typeface="Calibri" panose="020F0502020204030204" pitchFamily="34" charset="0"/>
            </a:endParaRPr>
          </a:p>
          <a:p>
            <a:pPr marL="0" indent="0">
              <a:buNone/>
            </a:pPr>
            <a:r>
              <a:rPr lang="cs-CZ" sz="1800" dirty="0">
                <a:effectLst/>
                <a:ea typeface="Calibri" panose="020F0502020204030204" pitchFamily="34" charset="0"/>
              </a:rPr>
              <a:t>Byznysplán kartelu byl a je jednoduchý: </a:t>
            </a:r>
            <a:r>
              <a:rPr lang="cs-CZ" sz="1800" dirty="0">
                <a:solidFill>
                  <a:srgbClr val="FF0000"/>
                </a:solidFill>
                <a:ea typeface="Calibri" panose="020F0502020204030204" pitchFamily="34" charset="0"/>
              </a:rPr>
              <a:t>a) </a:t>
            </a:r>
            <a:r>
              <a:rPr lang="cs-CZ" sz="1800" dirty="0">
                <a:ea typeface="Calibri" panose="020F0502020204030204" pitchFamily="34" charset="0"/>
              </a:rPr>
              <a:t>developeři si již před lety vytypovali a včas zakoupili pozemky vhodné pro bytovou výstavbu, do mnohých pozemků i zainvestovali;</a:t>
            </a:r>
            <a:r>
              <a:rPr lang="cs-CZ" sz="1800" dirty="0">
                <a:solidFill>
                  <a:srgbClr val="FF0000"/>
                </a:solidFill>
                <a:ea typeface="Calibri" panose="020F0502020204030204" pitchFamily="34" charset="0"/>
              </a:rPr>
              <a:t> b) </a:t>
            </a:r>
            <a:r>
              <a:rPr lang="cs-CZ" sz="1800" dirty="0">
                <a:ea typeface="Calibri" panose="020F0502020204030204" pitchFamily="34" charset="0"/>
              </a:rPr>
              <a:t>podle potřeby prosadili změnu územních plánů; </a:t>
            </a:r>
            <a:r>
              <a:rPr lang="cs-CZ" sz="1800" dirty="0">
                <a:solidFill>
                  <a:srgbClr val="FF0000"/>
                </a:solidFill>
                <a:ea typeface="Calibri" panose="020F0502020204030204" pitchFamily="34" charset="0"/>
              </a:rPr>
              <a:t>c) </a:t>
            </a:r>
            <a:r>
              <a:rPr lang="cs-CZ" sz="1800" dirty="0">
                <a:ea typeface="Calibri" panose="020F0502020204030204" pitchFamily="34" charset="0"/>
              </a:rPr>
              <a:t>ve spolupráci s municipalitami na nich postupně organizují výstavbu bytů, když na stavební práce najímají menší subdodavatelské firmy s potřebnými zaměstnanci. </a:t>
            </a:r>
            <a:r>
              <a:rPr lang="cs-CZ" sz="1800" b="1" dirty="0">
                <a:solidFill>
                  <a:srgbClr val="FF0000"/>
                </a:solidFill>
                <a:ea typeface="Calibri" panose="020F0502020204030204" pitchFamily="34" charset="0"/>
              </a:rPr>
              <a:t>Český trh bydlení je tak ziskový, že sem rychle přicházejí středoevropské realitní fondy.</a:t>
            </a:r>
            <a:endParaRPr lang="cs-CZ" sz="1800" b="1" dirty="0">
              <a:solidFill>
                <a:srgbClr val="FF0000"/>
              </a:solidFill>
              <a:effectLst/>
              <a:ea typeface="Calibri" panose="020F0502020204030204" pitchFamily="34" charset="0"/>
            </a:endParaRPr>
          </a:p>
          <a:p>
            <a:pPr marL="0" indent="0" algn="ctr">
              <a:lnSpc>
                <a:spcPct val="115000"/>
              </a:lnSpc>
              <a:spcAft>
                <a:spcPts val="1000"/>
              </a:spcAft>
              <a:buNone/>
            </a:pPr>
            <a:r>
              <a:rPr lang="cs-CZ" dirty="0">
                <a:solidFill>
                  <a:srgbClr val="FF0000"/>
                </a:solidFill>
                <a:ea typeface="Calibri" panose="020F0502020204030204" pitchFamily="34" charset="0"/>
              </a:rPr>
              <a:t>Z</a:t>
            </a:r>
            <a:r>
              <a:rPr lang="cs-CZ" dirty="0">
                <a:solidFill>
                  <a:srgbClr val="FF0000"/>
                </a:solidFill>
                <a:effectLst/>
                <a:ea typeface="Calibri" panose="020F0502020204030204" pitchFamily="34" charset="0"/>
              </a:rPr>
              <a:t>iskovost některých těchto firem je mimořádná – až třetinu tržeb představuje zisk a ten jako dividenda odchází k zahraniční matce. </a:t>
            </a:r>
            <a:endParaRPr lang="cs-CZ" sz="4000" dirty="0">
              <a:solidFill>
                <a:srgbClr val="FF0000"/>
              </a:solidFill>
            </a:endParaRPr>
          </a:p>
        </p:txBody>
      </p:sp>
      <p:sp>
        <p:nvSpPr>
          <p:cNvPr id="4" name="Zástupný symbol pro číslo snímku 3">
            <a:extLst>
              <a:ext uri="{FF2B5EF4-FFF2-40B4-BE49-F238E27FC236}">
                <a16:creationId xmlns:a16="http://schemas.microsoft.com/office/drawing/2014/main" id="{5FC78EE0-A3AE-53BD-B3C5-45B348FF35BE}"/>
              </a:ext>
            </a:extLst>
          </p:cNvPr>
          <p:cNvSpPr>
            <a:spLocks noGrp="1"/>
          </p:cNvSpPr>
          <p:nvPr>
            <p:ph type="sldNum" sz="quarter" idx="12"/>
          </p:nvPr>
        </p:nvSpPr>
        <p:spPr/>
        <p:txBody>
          <a:bodyPr/>
          <a:lstStyle/>
          <a:p>
            <a:fld id="{4BF28643-E363-4A14-8D0E-FA3683F5AAF3}" type="slidenum">
              <a:rPr lang="cs-CZ" smtClean="0"/>
              <a:t>9</a:t>
            </a:fld>
            <a:endParaRPr lang="cs-CZ"/>
          </a:p>
        </p:txBody>
      </p:sp>
    </p:spTree>
    <p:extLst>
      <p:ext uri="{BB962C8B-B14F-4D97-AF65-F5344CB8AC3E}">
        <p14:creationId xmlns:p14="http://schemas.microsoft.com/office/powerpoint/2010/main" val="1951006551"/>
      </p:ext>
    </p:extLst>
  </p:cSld>
  <p:clrMapOvr>
    <a:masterClrMapping/>
  </p:clrMapOvr>
</p:sld>
</file>

<file path=ppt/theme/theme1.xml><?xml version="1.0" encoding="utf-8"?>
<a:theme xmlns:a="http://schemas.openxmlformats.org/drawingml/2006/main" name="Motiv Offic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Motiv Office 2013–2022">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TotalTime>
  <Words>2752</Words>
  <Application>Microsoft Office PowerPoint</Application>
  <PresentationFormat>Širokoúhlá obrazovka</PresentationFormat>
  <Paragraphs>126</Paragraphs>
  <Slides>20</Slides>
  <Notes>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Calibri Light</vt:lpstr>
      <vt:lpstr>Times New Roman</vt:lpstr>
      <vt:lpstr>Motiv Office</vt:lpstr>
      <vt:lpstr>    Kudy k dostupnému bydlení?   Čím obohatí celou naši zemi?   Jaroslav Šulc  </vt:lpstr>
      <vt:lpstr>Obě otázky „Kudy k dostupnému bydlení?“ i „Čím obohatí celou naši zemi?“ spolu souvisejí, až na slůvko „celou“</vt:lpstr>
      <vt:lpstr>Příčiny současného stavu – nekomplexnost v přístupu k problematice bydlení </vt:lpstr>
      <vt:lpstr>Řešení? </vt:lpstr>
      <vt:lpstr>a) Aspekt ekonomický/1 - záměrně stlačovaná nabídka bytů</vt:lpstr>
      <vt:lpstr>a) Aspekt ekonomický/2 - deformace nabídky bytů při vysoké poptávce tlačí nahoru jejich cenu i nájemného</vt:lpstr>
      <vt:lpstr>a) Ekonomický aspekt/3 – od cihly k panelu a zpět </vt:lpstr>
      <vt:lpstr>a) Ekonomický aspekt/4 – od cihly k panelu a zpět</vt:lpstr>
      <vt:lpstr>a) Ekonomický aspekt/5 – podoba české bytové Bonanzy</vt:lpstr>
      <vt:lpstr>b) Právní aspekt</vt:lpstr>
      <vt:lpstr>c) Sociální aspekt/1 – obtížná přístupnost možnosti bydlení pro mladší generace, seniory, případně pro sociálně vyloučené skupiny</vt:lpstr>
      <vt:lpstr>c) Sociální aspekt /2</vt:lpstr>
      <vt:lpstr>c) Sociální aspekt /3</vt:lpstr>
      <vt:lpstr>c) Sociální aspekt /4</vt:lpstr>
      <vt:lpstr>c) Sociální aspekt /5 – případ pořízení vlastního bytu</vt:lpstr>
      <vt:lpstr>d) Aspekt demografický/1 - dlouhodobý vývoj porodnosti od roku 1806 na území dnešní ČR </vt:lpstr>
      <vt:lpstr>d) Aspekt demografický/2 Počty živě narozených dětí na území dnešní ČR v posledních letech (tis.) </vt:lpstr>
      <vt:lpstr>e) Aspekt politický/1 - shrnutí analýzy</vt:lpstr>
      <vt:lpstr>e) Aspekt politický/2- a návrhy pro levici</vt:lpstr>
      <vt:lpstr>Děkuji spoustě kolegů a kolegyň za pomoc a spolupráci na tvorbě tohoto drobného výseku z mimořádně široké a komplikované problematiky. Snaha byla dostat prezentaci na nejvýše 20 stran, a to i za cenu, že hodně věcí muselo být opomenuto.  Především nesouhlasné reakce uvítám na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Jaroslav Šulc</dc:creator>
  <cp:lastModifiedBy>Jaroslav Šulc</cp:lastModifiedBy>
  <cp:revision>11</cp:revision>
  <dcterms:created xsi:type="dcterms:W3CDTF">2024-12-08T10:29:01Z</dcterms:created>
  <dcterms:modified xsi:type="dcterms:W3CDTF">2024-12-09T16:59:06Z</dcterms:modified>
</cp:coreProperties>
</file>