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429" r:id="rId3"/>
    <p:sldId id="433" r:id="rId4"/>
    <p:sldId id="426" r:id="rId5"/>
    <p:sldId id="430" r:id="rId6"/>
    <p:sldId id="432" r:id="rId7"/>
    <p:sldId id="342" r:id="rId8"/>
    <p:sldId id="403" r:id="rId9"/>
    <p:sldId id="431" r:id="rId10"/>
    <p:sldId id="425" r:id="rId11"/>
    <p:sldId id="434" r:id="rId12"/>
    <p:sldId id="410" r:id="rId13"/>
    <p:sldId id="419" r:id="rId14"/>
    <p:sldId id="401" r:id="rId15"/>
    <p:sldId id="347" r:id="rId16"/>
    <p:sldId id="303" r:id="rId17"/>
    <p:sldId id="399" r:id="rId18"/>
    <p:sldId id="400" r:id="rId19"/>
    <p:sldId id="390" r:id="rId20"/>
    <p:sldId id="416" r:id="rId21"/>
    <p:sldId id="308" r:id="rId22"/>
    <p:sldId id="424" r:id="rId23"/>
    <p:sldId id="388" r:id="rId24"/>
    <p:sldId id="346" r:id="rId25"/>
    <p:sldId id="389" r:id="rId26"/>
    <p:sldId id="316" r:id="rId27"/>
    <p:sldId id="423" r:id="rId28"/>
    <p:sldId id="283" r:id="rId29"/>
    <p:sldId id="386" r:id="rId30"/>
    <p:sldId id="387" r:id="rId31"/>
    <p:sldId id="402" r:id="rId32"/>
    <p:sldId id="372" r:id="rId33"/>
    <p:sldId id="317" r:id="rId34"/>
    <p:sldId id="321" r:id="rId35"/>
    <p:sldId id="370" r:id="rId36"/>
    <p:sldId id="394" r:id="rId37"/>
    <p:sldId id="415" r:id="rId38"/>
    <p:sldId id="349" r:id="rId39"/>
    <p:sldId id="374" r:id="rId40"/>
    <p:sldId id="300" r:id="rId41"/>
  </p:sldIdLst>
  <p:sldSz cx="9144000" cy="6858000" type="screen4x3"/>
  <p:notesSz cx="6781800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stník" initials="V" lastIdx="1" clrIdx="0">
    <p:extLst>
      <p:ext uri="{19B8F6BF-5375-455C-9EA6-DF929625EA0E}">
        <p15:presenceInfo xmlns:p15="http://schemas.microsoft.com/office/powerpoint/2012/main" userId="Vlastní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72" autoAdjust="0"/>
    <p:restoredTop sz="86410" autoAdjust="0"/>
  </p:normalViewPr>
  <p:slideViewPr>
    <p:cSldViewPr>
      <p:cViewPr varScale="1">
        <p:scale>
          <a:sx n="74" d="100"/>
          <a:sy n="74" d="100"/>
        </p:scale>
        <p:origin x="21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9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010" y="96"/>
      </p:cViewPr>
      <p:guideLst>
        <p:guide orient="horz" pos="3111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38780" cy="494816"/>
          </a:xfrm>
          <a:prstGeom prst="rect">
            <a:avLst/>
          </a:prstGeom>
        </p:spPr>
        <p:txBody>
          <a:bodyPr vert="horz" lIns="90600" tIns="45300" rIns="90600" bIns="4530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1452" y="2"/>
            <a:ext cx="2938780" cy="494816"/>
          </a:xfrm>
          <a:prstGeom prst="rect">
            <a:avLst/>
          </a:prstGeom>
        </p:spPr>
        <p:txBody>
          <a:bodyPr vert="horz" lIns="90600" tIns="45300" rIns="90600" bIns="45300" rtlCol="0"/>
          <a:lstStyle>
            <a:lvl1pPr algn="r">
              <a:defRPr sz="1200"/>
            </a:lvl1pPr>
          </a:lstStyle>
          <a:p>
            <a:fld id="{DF7023AD-405E-4795-BF38-A2A3E3496370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9436"/>
            <a:ext cx="2938780" cy="494816"/>
          </a:xfrm>
          <a:prstGeom prst="rect">
            <a:avLst/>
          </a:prstGeom>
        </p:spPr>
        <p:txBody>
          <a:bodyPr vert="horz" lIns="90600" tIns="45300" rIns="90600" bIns="4530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1452" y="9379436"/>
            <a:ext cx="2938780" cy="494816"/>
          </a:xfrm>
          <a:prstGeom prst="rect">
            <a:avLst/>
          </a:prstGeom>
        </p:spPr>
        <p:txBody>
          <a:bodyPr vert="horz" lIns="90600" tIns="45300" rIns="90600" bIns="45300" rtlCol="0" anchor="b"/>
          <a:lstStyle>
            <a:lvl1pPr algn="r">
              <a:defRPr sz="1200"/>
            </a:lvl1pPr>
          </a:lstStyle>
          <a:p>
            <a:fld id="{18480D95-D964-444A-9832-441483589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435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38780" cy="493240"/>
          </a:xfrm>
          <a:prstGeom prst="rect">
            <a:avLst/>
          </a:prstGeom>
        </p:spPr>
        <p:txBody>
          <a:bodyPr vert="horz" lIns="90600" tIns="45300" rIns="90600" bIns="4530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1452" y="2"/>
            <a:ext cx="2938780" cy="493240"/>
          </a:xfrm>
          <a:prstGeom prst="rect">
            <a:avLst/>
          </a:prstGeom>
        </p:spPr>
        <p:txBody>
          <a:bodyPr vert="horz" lIns="90600" tIns="45300" rIns="90600" bIns="45300" rtlCol="0"/>
          <a:lstStyle>
            <a:lvl1pPr algn="r">
              <a:defRPr sz="1200"/>
            </a:lvl1pPr>
          </a:lstStyle>
          <a:p>
            <a:fld id="{7A4FADB5-F4D1-411E-9D79-2B537083E0EA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0" tIns="45300" rIns="90600" bIns="4530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180" y="4689719"/>
            <a:ext cx="5425440" cy="4443885"/>
          </a:xfrm>
          <a:prstGeom prst="rect">
            <a:avLst/>
          </a:prstGeom>
        </p:spPr>
        <p:txBody>
          <a:bodyPr vert="horz" lIns="90600" tIns="45300" rIns="90600" bIns="4530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9435"/>
            <a:ext cx="2938780" cy="493240"/>
          </a:xfrm>
          <a:prstGeom prst="rect">
            <a:avLst/>
          </a:prstGeom>
        </p:spPr>
        <p:txBody>
          <a:bodyPr vert="horz" lIns="90600" tIns="45300" rIns="90600" bIns="4530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1452" y="9379435"/>
            <a:ext cx="2938780" cy="493240"/>
          </a:xfrm>
          <a:prstGeom prst="rect">
            <a:avLst/>
          </a:prstGeom>
        </p:spPr>
        <p:txBody>
          <a:bodyPr vert="horz" lIns="90600" tIns="45300" rIns="90600" bIns="45300" rtlCol="0" anchor="b"/>
          <a:lstStyle>
            <a:lvl1pPr algn="r">
              <a:defRPr sz="1200"/>
            </a:lvl1pPr>
          </a:lstStyle>
          <a:p>
            <a:fld id="{725A0E30-101E-4A5E-BC04-A88935A45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5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A0E30-101E-4A5E-BC04-A88935A45BF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487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A0E30-101E-4A5E-BC04-A88935A45BF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62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A0E30-101E-4A5E-BC04-A88935A45BF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279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A0E30-101E-4A5E-BC04-A88935A45BF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54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6450-36B0-4720-A7AC-C5F40244E9A1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D539-A8FF-4FF2-A8DB-2E70B6866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21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6450-36B0-4720-A7AC-C5F40244E9A1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D539-A8FF-4FF2-A8DB-2E70B6866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11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6450-36B0-4720-A7AC-C5F40244E9A1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D539-A8FF-4FF2-A8DB-2E70B6866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6450-36B0-4720-A7AC-C5F40244E9A1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D539-A8FF-4FF2-A8DB-2E70B6866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9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6450-36B0-4720-A7AC-C5F40244E9A1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D539-A8FF-4FF2-A8DB-2E70B6866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07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6450-36B0-4720-A7AC-C5F40244E9A1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D539-A8FF-4FF2-A8DB-2E70B6866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6450-36B0-4720-A7AC-C5F40244E9A1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D539-A8FF-4FF2-A8DB-2E70B6866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84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6450-36B0-4720-A7AC-C5F40244E9A1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D539-A8FF-4FF2-A8DB-2E70B6866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62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6450-36B0-4720-A7AC-C5F40244E9A1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D539-A8FF-4FF2-A8DB-2E70B6866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3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6450-36B0-4720-A7AC-C5F40244E9A1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D539-A8FF-4FF2-A8DB-2E70B6866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27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6450-36B0-4720-A7AC-C5F40244E9A1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D539-A8FF-4FF2-A8DB-2E70B6866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12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56450-36B0-4720-A7AC-C5F40244E9A1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3D539-A8FF-4FF2-A8DB-2E70B6866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37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itutcl.cz/blog/2022/11/01/trend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uhaekonomickatransformace.cz/" TargetMode="External"/><Relationship Id="rId2" Type="http://schemas.openxmlformats.org/officeDocument/2006/relationships/hyperlink" Target="https://novadohod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adimvalencik.pise.cz/10363-vize-jakou-potrebujeme-202.html" TargetMode="External"/><Relationship Id="rId4" Type="http://schemas.openxmlformats.org/officeDocument/2006/relationships/hyperlink" Target="https://www.kudyzkrize.cz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visualcapitalist.com/top-economies-in-the-world-1980-207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08912" cy="3744416"/>
          </a:xfrm>
        </p:spPr>
        <p:txBody>
          <a:bodyPr>
            <a:normAutofit fontScale="90000"/>
          </a:bodyPr>
          <a:lstStyle/>
          <a:p>
            <a:r>
              <a:rPr lang="cs-CZ" sz="5300" b="1" dirty="0"/>
              <a:t>Geopolitické proměny po comebacku D. J. Trumpa  – ekonomické aspekty              americké přestavby</a:t>
            </a:r>
            <a:br>
              <a:rPr lang="cs-CZ" sz="3600" b="1" dirty="0"/>
            </a:br>
            <a:r>
              <a:rPr lang="cs-CZ" sz="3600" b="1" dirty="0"/>
              <a:t>prof. Ing. Pavel Sirůček, Ph.D.  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4653136"/>
            <a:ext cx="8208912" cy="1872208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Materiály na pracovní diskuzi                            Skupiny e-časopisu Alternativy (SČA) </a:t>
            </a:r>
            <a:r>
              <a:rPr lang="cs-CZ" sz="3200" b="1" dirty="0">
                <a:solidFill>
                  <a:schemeClr val="tx1"/>
                </a:solidFill>
              </a:rPr>
              <a:t>28. 4. 202</a:t>
            </a:r>
            <a:r>
              <a:rPr lang="cs-CZ" b="1" dirty="0">
                <a:solidFill>
                  <a:schemeClr val="tx1"/>
                </a:solidFill>
              </a:rPr>
              <a:t>5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160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C11C9D-EEAE-9395-36CE-7CAB1FBE8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13" y="0"/>
            <a:ext cx="8229600" cy="548680"/>
          </a:xfrm>
        </p:spPr>
        <p:txBody>
          <a:bodyPr>
            <a:noAutofit/>
          </a:bodyPr>
          <a:lstStyle/>
          <a:p>
            <a:r>
              <a:rPr lang="cs-CZ" sz="4000" b="1" dirty="0"/>
              <a:t>Prameny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B8562E-27DF-2496-3A11-104963AFC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72" y="548680"/>
            <a:ext cx="8219256" cy="6309320"/>
          </a:xfrm>
        </p:spPr>
        <p:txBody>
          <a:bodyPr>
            <a:noAutofit/>
          </a:bodyPr>
          <a:lstStyle/>
          <a:p>
            <a:r>
              <a:rPr lang="cs-CZ" sz="2000" dirty="0"/>
              <a:t>Earle, P. C.: </a:t>
            </a:r>
            <a:r>
              <a:rPr lang="en-US" sz="2000" dirty="0">
                <a:effectLst/>
              </a:rPr>
              <a:t>Trump’s Trade of Munitions for Mining Rights Would Hasten Bretton Woods III</a:t>
            </a:r>
            <a:r>
              <a:rPr lang="cs-CZ" sz="2000" dirty="0">
                <a:effectLst/>
              </a:rPr>
              <a:t>. </a:t>
            </a:r>
            <a:r>
              <a:rPr lang="cs-CZ" sz="2000" i="1" dirty="0" err="1">
                <a:effectLst/>
              </a:rPr>
              <a:t>The</a:t>
            </a:r>
            <a:r>
              <a:rPr lang="cs-CZ" sz="2000" i="1" dirty="0">
                <a:effectLst/>
              </a:rPr>
              <a:t> </a:t>
            </a:r>
            <a:r>
              <a:rPr lang="cs-CZ" sz="2000" i="1" dirty="0" err="1">
                <a:effectLst/>
              </a:rPr>
              <a:t>Daily</a:t>
            </a:r>
            <a:r>
              <a:rPr lang="cs-CZ" sz="2000" i="1" dirty="0">
                <a:effectLst/>
              </a:rPr>
              <a:t> </a:t>
            </a:r>
            <a:r>
              <a:rPr lang="cs-CZ" sz="2000" i="1" dirty="0" err="1">
                <a:effectLst/>
              </a:rPr>
              <a:t>Economy</a:t>
            </a:r>
            <a:r>
              <a:rPr lang="cs-CZ" sz="2000" dirty="0">
                <a:effectLst/>
              </a:rPr>
              <a:t>, 13. 2. 2025</a:t>
            </a:r>
            <a:r>
              <a:rPr lang="cs-CZ" sz="2000" dirty="0"/>
              <a:t> </a:t>
            </a:r>
          </a:p>
          <a:p>
            <a:r>
              <a:rPr lang="cs-CZ" sz="2000" dirty="0"/>
              <a:t>Hampl, P.: </a:t>
            </a:r>
            <a:r>
              <a:rPr lang="cs-CZ" sz="2000" dirty="0" err="1"/>
              <a:t>Muskova</a:t>
            </a:r>
            <a:r>
              <a:rPr lang="cs-CZ" sz="2000" dirty="0"/>
              <a:t> revoluce, zastihl je naprosto nepřipravené. Petr Hampl jmenoval českého Trumpa. </a:t>
            </a:r>
            <a:r>
              <a:rPr lang="cs-CZ" sz="2000" i="1" dirty="0"/>
              <a:t>Parlamentní listy</a:t>
            </a:r>
            <a:r>
              <a:rPr lang="cs-CZ" sz="2000" dirty="0"/>
              <a:t>, 9. 2. 2025 </a:t>
            </a:r>
          </a:p>
          <a:p>
            <a:r>
              <a:rPr lang="cs-CZ" sz="2000" dirty="0"/>
              <a:t>Klaus, V a kol.: </a:t>
            </a:r>
            <a:r>
              <a:rPr lang="cs-CZ" sz="2000" i="1" dirty="0" err="1"/>
              <a:t>Trumpův</a:t>
            </a:r>
            <a:r>
              <a:rPr lang="cs-CZ" sz="2000" i="1" dirty="0"/>
              <a:t> návrat: Co můžeme čekat? </a:t>
            </a:r>
            <a:r>
              <a:rPr lang="cs-CZ" sz="2000" dirty="0"/>
              <a:t>Praha, Institut Václava Klause 2025</a:t>
            </a:r>
          </a:p>
          <a:p>
            <a:r>
              <a:rPr lang="cs-CZ" sz="2000" dirty="0"/>
              <a:t>Prorok, V.: Amerika potřebuje trh s 500 miliony spotřebitelů, připomíná politolog Prorok. Kanada, Mexiko, Grónsko, Panama ... </a:t>
            </a:r>
            <a:r>
              <a:rPr lang="cs-CZ" sz="2000" i="1" dirty="0"/>
              <a:t>Parlamentní listy</a:t>
            </a:r>
            <a:r>
              <a:rPr lang="cs-CZ" sz="2000" dirty="0"/>
              <a:t>, 27. 1. 2025 </a:t>
            </a:r>
          </a:p>
          <a:p>
            <a:r>
              <a:rPr lang="cs-CZ" sz="2000" dirty="0">
                <a:effectLst/>
                <a:ea typeface="Times New Roman" panose="02020603050405020304" pitchFamily="18" charset="0"/>
              </a:rPr>
              <a:t>Sirůček, P.: </a:t>
            </a:r>
            <a:r>
              <a:rPr lang="cs-CZ" sz="2000" i="1" dirty="0">
                <a:effectLst/>
                <a:ea typeface="Times New Roman" panose="02020603050405020304" pitchFamily="18" charset="0"/>
              </a:rPr>
              <a:t>Nové trendy (post)kovidového světa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. Praha, CSTS 2022. </a:t>
            </a:r>
            <a:r>
              <a:rPr lang="cs-CZ" sz="20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3"/>
              </a:rPr>
              <a:t>https://institutcl.cz/blog/2022/11/01/trendy/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cs-CZ" sz="2000" dirty="0"/>
              <a:t>Sirůček, P.:  (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Staro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)nové transformace kapitalismu aneb civilizace opět na rozcestí. </a:t>
            </a:r>
            <a:r>
              <a:rPr lang="cs-CZ" sz="2000" i="1" dirty="0">
                <a:effectLst/>
                <a:ea typeface="Times New Roman" panose="02020603050405020304" pitchFamily="18" charset="0"/>
              </a:rPr>
              <a:t>Alternativy (časopis CSTS)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, 2025, mimořádné číslo</a:t>
            </a:r>
          </a:p>
          <a:p>
            <a:r>
              <a:rPr lang="cs-CZ" sz="2000" dirty="0"/>
              <a:t>Strejček, I.: </a:t>
            </a:r>
            <a:r>
              <a:rPr lang="cs-CZ" sz="2000" i="1" dirty="0"/>
              <a:t>Co nám naznačují první měsíce Trumpova prezidentství. </a:t>
            </a:r>
            <a:r>
              <a:rPr lang="cs-CZ" sz="2000" dirty="0"/>
              <a:t>5. 3. 2025. Praha, Institut Václava Klause 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Švihlíková, I.: Obchodní války. Kdo, proč a jak? </a:t>
            </a:r>
            <a:r>
              <a:rPr lang="cs-CZ" sz="2000" i="1" dirty="0">
                <a:effectLst/>
                <a:ea typeface="Calibri" panose="020F0502020204030204" pitchFamily="34" charset="0"/>
              </a:rPr>
              <a:t>Naše Pravda</a:t>
            </a:r>
            <a:r>
              <a:rPr lang="cs-CZ" sz="2000" dirty="0">
                <a:effectLst/>
                <a:ea typeface="Calibri" panose="020F0502020204030204" pitchFamily="34" charset="0"/>
              </a:rPr>
              <a:t>, č. 16, 17.-23. 4. 2025</a:t>
            </a:r>
            <a:r>
              <a:rPr lang="cs-CZ" sz="2000" dirty="0"/>
              <a:t> </a:t>
            </a:r>
          </a:p>
          <a:p>
            <a:r>
              <a:rPr lang="cs-CZ" sz="2000" dirty="0" err="1"/>
              <a:t>Vostatek</a:t>
            </a:r>
            <a:r>
              <a:rPr lang="cs-CZ" sz="2000" dirty="0"/>
              <a:t>, J.: Trumpova cla jsou férová, měl by ještě přitvrdit. </a:t>
            </a:r>
            <a:r>
              <a:rPr lang="cs-CZ" sz="2000" i="1" dirty="0"/>
              <a:t>Mladá fronta Dnes</a:t>
            </a:r>
            <a:r>
              <a:rPr lang="cs-CZ" sz="2000" dirty="0"/>
              <a:t>, 12. 4. 2025 </a:t>
            </a:r>
          </a:p>
        </p:txBody>
      </p:sp>
    </p:spTree>
    <p:extLst>
      <p:ext uri="{BB962C8B-B14F-4D97-AF65-F5344CB8AC3E}">
        <p14:creationId xmlns:p14="http://schemas.microsoft.com/office/powerpoint/2010/main" val="3961282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1F6D6-D56E-F1DA-E51F-40220F6F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Autofit/>
          </a:bodyPr>
          <a:lstStyle/>
          <a:p>
            <a:r>
              <a:rPr lang="cs-CZ" sz="4000" b="1" dirty="0"/>
              <a:t>Další materiály k fenoménu 4.0,     resp. 5.0, postkovidové době </a:t>
            </a:r>
            <a:r>
              <a:rPr lang="cs-CZ" sz="4000" b="1" dirty="0" err="1"/>
              <a:t>etc</a:t>
            </a:r>
            <a:r>
              <a:rPr lang="cs-CZ" sz="4000" b="1" dirty="0"/>
              <a:t>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FB21D1-22E4-0EA8-2428-DCB54AD84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s-CZ" sz="4500" b="1" dirty="0"/>
              <a:t>Další prameny</a:t>
            </a:r>
          </a:p>
          <a:p>
            <a:r>
              <a:rPr lang="cs-CZ" sz="3400" dirty="0" err="1"/>
              <a:t>Acemoglu</a:t>
            </a:r>
            <a:r>
              <a:rPr lang="cs-CZ" sz="3400" dirty="0"/>
              <a:t>, D. K., </a:t>
            </a:r>
            <a:r>
              <a:rPr lang="cs-CZ" altLang="cs-CZ" sz="3400" dirty="0">
                <a:cs typeface="Times New Roman" panose="02020603050405020304" pitchFamily="18" charset="0"/>
              </a:rPr>
              <a:t>Johnson, S.: </a:t>
            </a:r>
            <a:r>
              <a:rPr lang="cs-CZ" altLang="cs-CZ" sz="3400" i="1" dirty="0">
                <a:cs typeface="Times New Roman" panose="02020603050405020304" pitchFamily="18" charset="0"/>
              </a:rPr>
              <a:t>Moc a pokrok: Tisíciletý boj o technologii a prosperitu. </a:t>
            </a:r>
            <a:r>
              <a:rPr lang="cs-CZ" altLang="cs-CZ" sz="3400" dirty="0">
                <a:cs typeface="Times New Roman" panose="02020603050405020304" pitchFamily="18" charset="0"/>
              </a:rPr>
              <a:t>Praha, Argo a Dokořán 2024</a:t>
            </a:r>
          </a:p>
          <a:p>
            <a:r>
              <a:rPr lang="cs-CZ" sz="3400" dirty="0" err="1">
                <a:effectLst/>
                <a:latin typeface="+mn-lt"/>
                <a:ea typeface="Times New Roman" panose="02020603050405020304" pitchFamily="18" charset="0"/>
              </a:rPr>
              <a:t>Benedikter</a:t>
            </a:r>
            <a:r>
              <a:rPr lang="cs-CZ" sz="3400" dirty="0">
                <a:effectLst/>
                <a:latin typeface="+mn-lt"/>
                <a:ea typeface="Times New Roman" panose="02020603050405020304" pitchFamily="18" charset="0"/>
              </a:rPr>
              <a:t>, R., Gruberová, M., </a:t>
            </a:r>
            <a:r>
              <a:rPr lang="cs-CZ" sz="3400" dirty="0" err="1">
                <a:effectLst/>
                <a:latin typeface="+mn-lt"/>
                <a:ea typeface="Times New Roman" panose="02020603050405020304" pitchFamily="18" charset="0"/>
              </a:rPr>
              <a:t>Koflerová</a:t>
            </a:r>
            <a:r>
              <a:rPr lang="cs-CZ" sz="3400" dirty="0">
                <a:effectLst/>
                <a:latin typeface="+mn-lt"/>
                <a:ea typeface="Times New Roman" panose="02020603050405020304" pitchFamily="18" charset="0"/>
              </a:rPr>
              <a:t>, I. (</a:t>
            </a:r>
            <a:r>
              <a:rPr lang="cs-CZ" sz="3400" dirty="0" err="1">
                <a:effectLst/>
                <a:latin typeface="+mn-lt"/>
                <a:ea typeface="Times New Roman" panose="02020603050405020304" pitchFamily="18" charset="0"/>
              </a:rPr>
              <a:t>eds</a:t>
            </a:r>
            <a:r>
              <a:rPr lang="cs-CZ" sz="3400" dirty="0">
                <a:effectLst/>
                <a:latin typeface="+mn-lt"/>
                <a:ea typeface="Times New Roman" panose="02020603050405020304" pitchFamily="18" charset="0"/>
              </a:rPr>
              <a:t>.): </a:t>
            </a:r>
            <a:r>
              <a:rPr lang="cs-CZ" sz="3400" i="1" dirty="0">
                <a:effectLst/>
                <a:latin typeface="+mn-lt"/>
                <a:ea typeface="Times New Roman" panose="02020603050405020304" pitchFamily="18" charset="0"/>
              </a:rPr>
              <a:t>Re-</a:t>
            </a:r>
            <a:r>
              <a:rPr lang="cs-CZ" sz="3400" i="1" dirty="0" err="1">
                <a:effectLst/>
                <a:latin typeface="+mn-lt"/>
                <a:ea typeface="Times New Roman" panose="02020603050405020304" pitchFamily="18" charset="0"/>
              </a:rPr>
              <a:t>Globalization</a:t>
            </a:r>
            <a:r>
              <a:rPr lang="cs-CZ" sz="3400" i="1" dirty="0">
                <a:effectLst/>
                <a:latin typeface="+mn-lt"/>
                <a:ea typeface="Times New Roman" panose="02020603050405020304" pitchFamily="18" charset="0"/>
              </a:rPr>
              <a:t>: New </a:t>
            </a:r>
            <a:r>
              <a:rPr lang="cs-CZ" sz="3400" i="1" dirty="0" err="1">
                <a:effectLst/>
                <a:latin typeface="+mn-lt"/>
                <a:ea typeface="Times New Roman" panose="02020603050405020304" pitchFamily="18" charset="0"/>
              </a:rPr>
              <a:t>Frontiers</a:t>
            </a:r>
            <a:r>
              <a:rPr lang="cs-CZ" sz="3400" i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3400" i="1" dirty="0" err="1">
                <a:effectLst/>
                <a:latin typeface="+mn-lt"/>
                <a:ea typeface="Times New Roman" panose="02020603050405020304" pitchFamily="18" charset="0"/>
              </a:rPr>
              <a:t>of</a:t>
            </a:r>
            <a:r>
              <a:rPr lang="cs-CZ" sz="3400" i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3400" i="1" dirty="0" err="1">
                <a:effectLst/>
                <a:latin typeface="+mn-lt"/>
                <a:ea typeface="Times New Roman" panose="02020603050405020304" pitchFamily="18" charset="0"/>
              </a:rPr>
              <a:t>Political</a:t>
            </a:r>
            <a:r>
              <a:rPr lang="cs-CZ" sz="3400" i="1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cs-CZ" sz="3400" i="1" dirty="0" err="1">
                <a:effectLst/>
                <a:latin typeface="+mn-lt"/>
                <a:ea typeface="Times New Roman" panose="02020603050405020304" pitchFamily="18" charset="0"/>
              </a:rPr>
              <a:t>Economic</a:t>
            </a:r>
            <a:r>
              <a:rPr lang="cs-CZ" sz="3400" i="1" dirty="0">
                <a:effectLst/>
                <a:latin typeface="+mn-lt"/>
                <a:ea typeface="Times New Roman" panose="02020603050405020304" pitchFamily="18" charset="0"/>
              </a:rPr>
              <a:t>, and </a:t>
            </a:r>
            <a:r>
              <a:rPr lang="cs-CZ" sz="3400" i="1" dirty="0" err="1">
                <a:effectLst/>
                <a:latin typeface="+mn-lt"/>
                <a:ea typeface="Times New Roman" panose="02020603050405020304" pitchFamily="18" charset="0"/>
              </a:rPr>
              <a:t>Social</a:t>
            </a:r>
            <a:r>
              <a:rPr lang="cs-CZ" sz="3400" i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3400" i="1" dirty="0" err="1">
                <a:effectLst/>
                <a:latin typeface="+mn-lt"/>
                <a:ea typeface="Times New Roman" panose="02020603050405020304" pitchFamily="18" charset="0"/>
              </a:rPr>
              <a:t>Globalization</a:t>
            </a:r>
            <a:r>
              <a:rPr lang="cs-CZ" sz="3400" dirty="0">
                <a:effectLst/>
                <a:latin typeface="+mn-lt"/>
                <a:ea typeface="Times New Roman" panose="02020603050405020304" pitchFamily="18" charset="0"/>
              </a:rPr>
              <a:t>. London, </a:t>
            </a:r>
            <a:r>
              <a:rPr lang="cs-CZ" sz="3400" dirty="0" err="1">
                <a:effectLst/>
                <a:latin typeface="+mn-lt"/>
                <a:ea typeface="Times New Roman" panose="02020603050405020304" pitchFamily="18" charset="0"/>
              </a:rPr>
              <a:t>Routledge</a:t>
            </a:r>
            <a:r>
              <a:rPr lang="cs-CZ" sz="3400" dirty="0">
                <a:effectLst/>
                <a:latin typeface="+mn-lt"/>
                <a:ea typeface="Times New Roman" panose="02020603050405020304" pitchFamily="18" charset="0"/>
              </a:rPr>
              <a:t> 2022</a:t>
            </a:r>
          </a:p>
          <a:p>
            <a:r>
              <a:rPr lang="cs-CZ" sz="3400" dirty="0"/>
              <a:t>Břicháček, T.: </a:t>
            </a:r>
            <a:r>
              <a:rPr lang="cs-CZ" sz="3400" i="1" dirty="0"/>
              <a:t>Green </a:t>
            </a:r>
            <a:r>
              <a:rPr lang="cs-CZ" sz="3400" i="1" dirty="0" err="1"/>
              <a:t>Deal</a:t>
            </a:r>
            <a:r>
              <a:rPr lang="cs-CZ" sz="3400" i="1" dirty="0"/>
              <a:t>: Zelený úděl</a:t>
            </a:r>
            <a:r>
              <a:rPr lang="cs-CZ" sz="3400" dirty="0"/>
              <a:t>. Praha, Institut Václava Klause 2024</a:t>
            </a:r>
            <a:endParaRPr lang="cs-CZ" altLang="cs-CZ" sz="3400" dirty="0">
              <a:cs typeface="Times New Roman" panose="02020603050405020304" pitchFamily="18" charset="0"/>
            </a:endParaRPr>
          </a:p>
          <a:p>
            <a:r>
              <a:rPr lang="cs-CZ" sz="3400" dirty="0"/>
              <a:t>Heczko, S. a kol.: </a:t>
            </a:r>
            <a:r>
              <a:rPr lang="cs-CZ" sz="3400" i="1" dirty="0"/>
              <a:t>Ekonomika a společnost 4.0</a:t>
            </a:r>
            <a:r>
              <a:rPr lang="cs-CZ" sz="3400" dirty="0"/>
              <a:t>. Ostrava, </a:t>
            </a:r>
            <a:r>
              <a:rPr lang="cs-CZ" sz="3400" dirty="0" err="1"/>
              <a:t>Key</a:t>
            </a:r>
            <a:r>
              <a:rPr lang="cs-CZ" sz="3400" dirty="0"/>
              <a:t> </a:t>
            </a:r>
            <a:r>
              <a:rPr lang="cs-CZ" sz="3400" dirty="0" err="1"/>
              <a:t>Publishing</a:t>
            </a:r>
            <a:r>
              <a:rPr lang="cs-CZ" sz="3400" dirty="0"/>
              <a:t> 2020  </a:t>
            </a:r>
          </a:p>
          <a:p>
            <a:r>
              <a:rPr lang="cs-CZ" sz="3400" dirty="0" err="1"/>
              <a:t>Reese</a:t>
            </a:r>
            <a:r>
              <a:rPr lang="cs-CZ" sz="3400" dirty="0"/>
              <a:t>, B.: </a:t>
            </a:r>
            <a:r>
              <a:rPr lang="cs-CZ" sz="3400" i="1" dirty="0"/>
              <a:t>Čtvrtý věk: Inteligentní roboti, myslící počítače a budoucnost lidstva</a:t>
            </a:r>
            <a:r>
              <a:rPr lang="cs-CZ" sz="3400" dirty="0"/>
              <a:t>. Brno, </a:t>
            </a:r>
            <a:r>
              <a:rPr lang="cs-CZ" sz="3400" dirty="0" err="1"/>
              <a:t>Zoner</a:t>
            </a:r>
            <a:r>
              <a:rPr lang="cs-CZ" sz="3400" dirty="0"/>
              <a:t> </a:t>
            </a:r>
            <a:r>
              <a:rPr lang="cs-CZ" sz="3400" dirty="0" err="1"/>
              <a:t>Press</a:t>
            </a:r>
            <a:r>
              <a:rPr lang="cs-CZ" sz="3400" dirty="0"/>
              <a:t> 2022</a:t>
            </a:r>
          </a:p>
          <a:p>
            <a:r>
              <a:rPr lang="cs-CZ" sz="3400" dirty="0" err="1"/>
              <a:t>Robejšek</a:t>
            </a:r>
            <a:r>
              <a:rPr lang="cs-CZ" sz="3400" dirty="0"/>
              <a:t>, P.: Vítejte v </a:t>
            </a:r>
            <a:r>
              <a:rPr lang="cs-CZ" sz="3400" dirty="0" err="1"/>
              <a:t>technofeudalismu</a:t>
            </a:r>
            <a:r>
              <a:rPr lang="cs-CZ" sz="3400" dirty="0"/>
              <a:t>! </a:t>
            </a:r>
            <a:r>
              <a:rPr lang="cs-CZ" sz="3400" i="1" dirty="0"/>
              <a:t>Mladá fronta Dnes</a:t>
            </a:r>
            <a:r>
              <a:rPr lang="cs-CZ" sz="3400" dirty="0"/>
              <a:t>, 20. 5. 2023</a:t>
            </a:r>
          </a:p>
          <a:p>
            <a:r>
              <a:rPr lang="cs-CZ" sz="3400" dirty="0"/>
              <a:t>Staněk, P., </a:t>
            </a:r>
            <a:r>
              <a:rPr lang="cs-CZ" sz="3400" dirty="0" err="1">
                <a:effectLst/>
                <a:ea typeface="Times New Roman" panose="02020603050405020304" pitchFamily="18" charset="0"/>
              </a:rPr>
              <a:t>Pauhofová</a:t>
            </a:r>
            <a:r>
              <a:rPr lang="cs-CZ" sz="3400" dirty="0">
                <a:effectLst/>
                <a:ea typeface="Times New Roman" panose="02020603050405020304" pitchFamily="18" charset="0"/>
              </a:rPr>
              <a:t>, I., </a:t>
            </a:r>
            <a:r>
              <a:rPr lang="cs-CZ" sz="3400" dirty="0" err="1">
                <a:effectLst/>
                <a:ea typeface="Times New Roman" panose="02020603050405020304" pitchFamily="18" charset="0"/>
              </a:rPr>
              <a:t>Velčík</a:t>
            </a:r>
            <a:r>
              <a:rPr lang="cs-CZ" sz="3400" dirty="0">
                <a:effectLst/>
                <a:ea typeface="Times New Roman" panose="02020603050405020304" pitchFamily="18" charset="0"/>
              </a:rPr>
              <a:t>, M.: </a:t>
            </a:r>
            <a:r>
              <a:rPr lang="cs-CZ" sz="3400" i="1" dirty="0">
                <a:effectLst/>
                <a:ea typeface="Times New Roman" panose="02020603050405020304" pitchFamily="18" charset="0"/>
              </a:rPr>
              <a:t>Dilema civilizací</a:t>
            </a:r>
            <a:r>
              <a:rPr lang="cs-CZ" sz="3400" dirty="0">
                <a:effectLst/>
                <a:ea typeface="Times New Roman" panose="02020603050405020304" pitchFamily="18" charset="0"/>
              </a:rPr>
              <a:t>. Štětí, Petr Bureš TV 2025</a:t>
            </a:r>
            <a:endParaRPr lang="cs-CZ" sz="3400" dirty="0"/>
          </a:p>
          <a:p>
            <a:r>
              <a:rPr lang="cs-CZ" sz="3400" dirty="0" err="1"/>
              <a:t>Zandl</a:t>
            </a:r>
            <a:r>
              <a:rPr lang="cs-CZ" sz="3400" dirty="0"/>
              <a:t>, P.: </a:t>
            </a:r>
            <a:r>
              <a:rPr lang="cs-CZ" sz="3400" i="1" dirty="0"/>
              <a:t>Mýty a naděje digitálního s</a:t>
            </a:r>
            <a:r>
              <a:rPr lang="cs-CZ" sz="3400" dirty="0"/>
              <a:t>věta. Brno, Jan </a:t>
            </a:r>
            <a:r>
              <a:rPr lang="cs-CZ" sz="3400" dirty="0" err="1"/>
              <a:t>Melvil</a:t>
            </a:r>
            <a:r>
              <a:rPr lang="cs-CZ" sz="3400" dirty="0"/>
              <a:t> 2022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455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F42CB-390E-ABE2-6C4E-BF051E8B2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52128"/>
          </a:xfrm>
        </p:spPr>
        <p:txBody>
          <a:bodyPr>
            <a:noAutofit/>
          </a:bodyPr>
          <a:lstStyle/>
          <a:p>
            <a:r>
              <a:rPr lang="cs-CZ" sz="4000" b="1" dirty="0"/>
              <a:t>Hledání vize pro ČR                                 v globálním kontextu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3C5478-7D8A-8FB3-B3FC-9DDAE2B17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51125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česká modifikace Green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Dealu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Nová dohoda – Program sociálně-ekologické transformace pro Českou republiku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https://novadohoda.cz/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zájmy českých manažerů: </a:t>
            </a:r>
            <a:r>
              <a:rPr lang="cs-C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Druhá ekonomická transformace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https://druhaekonomickatransformace.cz/</a:t>
            </a:r>
            <a:endParaRPr lang="cs-CZ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alternativní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Sdružení za obnovu národní suverenity: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Kudy z krize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https://www.kudyzkrize.cz/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alternativní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pěstování vize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https://radimvalencik.pise.cz/10363-vize-jakou-potrebujeme-202.html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1392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9809D-610C-4D81-8C2F-C7E84BE0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Proměny globální ekonomické moci  </a:t>
            </a:r>
            <a:br>
              <a:rPr lang="cs-CZ" dirty="0"/>
            </a:br>
            <a:r>
              <a:rPr lang="cs-CZ" sz="1800" dirty="0"/>
              <a:t>historický a prediktivní přehled 15 největších světových ekonomik v několika milnících:             1980, 2000, 2022 a prognózy společnosti </a:t>
            </a:r>
            <a:r>
              <a:rPr lang="cs-CZ" sz="1800" dirty="0" err="1"/>
              <a:t>Goldman</a:t>
            </a:r>
            <a:r>
              <a:rPr lang="cs-CZ" sz="1800" dirty="0"/>
              <a:t> </a:t>
            </a:r>
            <a:r>
              <a:rPr lang="cs-CZ" sz="1800" dirty="0" err="1"/>
              <a:t>Sachs</a:t>
            </a:r>
            <a:r>
              <a:rPr lang="cs-CZ" sz="1800" dirty="0"/>
              <a:t> pro roky 2050 a 2075 dle </a:t>
            </a:r>
            <a:r>
              <a:rPr lang="cs-CZ" sz="1800" i="1" dirty="0">
                <a:hlinkClick r:id="rId2"/>
              </a:rPr>
              <a:t>https://www.visualcapitalist.com/top-economies-in-the-world-1980-2075</a:t>
            </a:r>
            <a:endParaRPr lang="cs-CZ" sz="18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7E34894-DCFF-44C3-8BC3-EE70BD9E1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3"/>
          <a:stretch/>
        </p:blipFill>
        <p:spPr>
          <a:xfrm>
            <a:off x="395536" y="1412776"/>
            <a:ext cx="8352928" cy="5400600"/>
          </a:xfrm>
        </p:spPr>
      </p:pic>
    </p:spTree>
    <p:extLst>
      <p:ext uri="{BB962C8B-B14F-4D97-AF65-F5344CB8AC3E}">
        <p14:creationId xmlns:p14="http://schemas.microsoft.com/office/powerpoint/2010/main" val="1995288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60590-9913-5559-85AB-EA0D48D43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r>
              <a:rPr lang="cs-CZ" sz="4000" b="1" dirty="0"/>
              <a:t>Destrukce neoliberální globalizace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A3B20B-E592-8DC3-E0E8-9F28DBC27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61206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globalismus</a:t>
            </a:r>
            <a:r>
              <a:rPr lang="cs-CZ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zničil odolnost ekonomik 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(a celých západních společností)</a:t>
            </a:r>
            <a:r>
              <a:rPr lang="cs-CZ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již před korona pandemií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narušení principů globální ekonomiky </a:t>
            </a:r>
            <a:r>
              <a:rPr lang="cs-CZ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(včetně obchodních zásad či 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důvěry v globální měny apod.)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nestabilita a problémy unipolárního světa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globalizační posuny</a:t>
            </a:r>
            <a:r>
              <a:rPr lang="cs-CZ" sz="2800" dirty="0"/>
              <a:t>, globalizace se ocitá  v krizi,     resp. </a:t>
            </a:r>
            <a:r>
              <a:rPr lang="cs-CZ" sz="2800" b="1" dirty="0"/>
              <a:t>přechodné fázi </a:t>
            </a:r>
            <a:r>
              <a:rPr lang="cs-CZ" sz="2800" dirty="0"/>
              <a:t>(</a:t>
            </a:r>
            <a:r>
              <a:rPr lang="cs-CZ" sz="2800" b="1" dirty="0" err="1"/>
              <a:t>postglobální</a:t>
            </a:r>
            <a:r>
              <a:rPr lang="cs-CZ" sz="2800" b="1" dirty="0"/>
              <a:t> éra</a:t>
            </a:r>
            <a:r>
              <a:rPr lang="cs-CZ" sz="2800" dirty="0"/>
              <a:t>)</a:t>
            </a:r>
          </a:p>
          <a:p>
            <a:r>
              <a:rPr lang="cs-CZ" b="1" dirty="0"/>
              <a:t>?</a:t>
            </a:r>
            <a:r>
              <a:rPr lang="cs-CZ" dirty="0"/>
              <a:t> </a:t>
            </a:r>
            <a:r>
              <a:rPr lang="cs-CZ" b="1" dirty="0"/>
              <a:t>odklony od globalizace </a:t>
            </a:r>
            <a:r>
              <a:rPr lang="cs-CZ" sz="2800" dirty="0"/>
              <a:t>(</a:t>
            </a:r>
            <a:r>
              <a:rPr lang="cs-CZ" sz="2800" b="1" dirty="0" err="1"/>
              <a:t>deglobalizace</a:t>
            </a:r>
            <a:r>
              <a:rPr lang="cs-CZ" sz="2800" dirty="0"/>
              <a:t>, </a:t>
            </a:r>
            <a:r>
              <a:rPr lang="cs-CZ" sz="2800" b="1" dirty="0" err="1"/>
              <a:t>renacionalizace</a:t>
            </a:r>
            <a:r>
              <a:rPr lang="cs-CZ" sz="2800" dirty="0"/>
              <a:t>, </a:t>
            </a:r>
            <a:r>
              <a:rPr lang="cs-CZ" sz="2800" b="1" dirty="0" err="1"/>
              <a:t>deinternacionalizace</a:t>
            </a:r>
            <a:r>
              <a:rPr lang="cs-CZ" sz="2800" dirty="0"/>
              <a:t>, resp. </a:t>
            </a:r>
            <a:r>
              <a:rPr lang="cs-CZ" sz="2800" b="1" dirty="0"/>
              <a:t>regionalizace</a:t>
            </a:r>
            <a:r>
              <a:rPr lang="cs-CZ" sz="2800" dirty="0"/>
              <a:t> a </a:t>
            </a:r>
            <a:r>
              <a:rPr lang="cs-CZ" sz="2800" b="1" dirty="0"/>
              <a:t>lokalizace EU</a:t>
            </a:r>
            <a:r>
              <a:rPr lang="cs-CZ" sz="2800" dirty="0"/>
              <a:t>, např. lokální energetika </a:t>
            </a:r>
            <a:r>
              <a:rPr lang="cs-CZ" sz="2400" dirty="0"/>
              <a:t>(modulární reaktory)</a:t>
            </a:r>
            <a:r>
              <a:rPr lang="cs-CZ" sz="2800" dirty="0"/>
              <a:t>, regionalizace krizové infrastruktury</a:t>
            </a:r>
            <a:r>
              <a:rPr lang="cs-CZ" sz="2800" b="1" dirty="0"/>
              <a:t> </a:t>
            </a:r>
            <a:r>
              <a:rPr lang="cs-CZ" sz="2800" dirty="0"/>
              <a:t>atp.) </a:t>
            </a:r>
            <a:r>
              <a:rPr lang="cs-CZ" dirty="0"/>
              <a:t>anebo </a:t>
            </a:r>
            <a:r>
              <a:rPr lang="cs-CZ" b="1" dirty="0" err="1"/>
              <a:t>reglobalizace</a:t>
            </a:r>
            <a:r>
              <a:rPr lang="cs-CZ" dirty="0"/>
              <a:t> </a:t>
            </a:r>
            <a:r>
              <a:rPr lang="cs-CZ" sz="2400" dirty="0"/>
              <a:t>(coby reakce na nerovnosti, změny klimatu, zdravotní krize)</a:t>
            </a:r>
          </a:p>
        </p:txBody>
      </p:sp>
    </p:spTree>
    <p:extLst>
      <p:ext uri="{BB962C8B-B14F-4D97-AF65-F5344CB8AC3E}">
        <p14:creationId xmlns:p14="http://schemas.microsoft.com/office/powerpoint/2010/main" val="1684812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23413-4FD6-4888-A1ED-E7A2CACE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Autofit/>
          </a:bodyPr>
          <a:lstStyle/>
          <a:p>
            <a:r>
              <a:rPr lang="cs-CZ" sz="4000" b="1" dirty="0"/>
              <a:t>Přeformátovávání postkovidového světa a </a:t>
            </a:r>
            <a:r>
              <a:rPr lang="cs-CZ" sz="4000" b="1" dirty="0" err="1"/>
              <a:t>neoliberálníhi</a:t>
            </a:r>
            <a:r>
              <a:rPr lang="cs-CZ" sz="4000" b="1" dirty="0"/>
              <a:t> globalismu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68CB37-0E0F-42C7-9BC2-9CFF3C2A8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3285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civilizační rozcestí jako </a:t>
            </a:r>
            <a:r>
              <a:rPr lang="cs-CZ" sz="2000" b="1" dirty="0"/>
              <a:t>příležitost návratu k normálu </a:t>
            </a:r>
            <a:r>
              <a:rPr lang="cs-CZ" sz="1800" dirty="0"/>
              <a:t>versus </a:t>
            </a:r>
            <a:r>
              <a:rPr lang="cs-CZ" sz="2400" b="1" dirty="0"/>
              <a:t>projekt planetární transformace ekonomických, sociálních a kulturních struktur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proměna veřejného mínění (která nenastalo po Velké recesi), </a:t>
            </a:r>
            <a:r>
              <a:rPr lang="cs-CZ" sz="2000" b="1" dirty="0"/>
              <a:t>pandemický alarmismus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nefunkčnost stávající podoby EU, projekt </a:t>
            </a:r>
            <a:r>
              <a:rPr lang="cs-CZ" sz="2000" b="1" dirty="0"/>
              <a:t>dluhové unie </a:t>
            </a:r>
            <a:r>
              <a:rPr lang="cs-CZ" sz="1800" dirty="0"/>
              <a:t>– spásou má být      </a:t>
            </a:r>
            <a:r>
              <a:rPr lang="cs-CZ" sz="2800" b="1" dirty="0"/>
              <a:t>digitalizace</a:t>
            </a:r>
            <a:r>
              <a:rPr lang="cs-CZ" sz="2800" dirty="0"/>
              <a:t> </a:t>
            </a:r>
            <a:r>
              <a:rPr lang="cs-CZ" sz="1800" dirty="0"/>
              <a:t>a </a:t>
            </a:r>
            <a:r>
              <a:rPr lang="cs-CZ" sz="2800" b="1" dirty="0"/>
              <a:t>ozelenění</a:t>
            </a:r>
            <a:r>
              <a:rPr lang="cs-CZ" sz="2000" dirty="0"/>
              <a:t>, hrozba </a:t>
            </a:r>
            <a:r>
              <a:rPr lang="cs-CZ" sz="2000" b="1" dirty="0" err="1"/>
              <a:t>greenflace</a:t>
            </a:r>
            <a:r>
              <a:rPr lang="cs-CZ" sz="2000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pandemie ukázala </a:t>
            </a:r>
            <a:r>
              <a:rPr lang="cs-CZ" sz="2000" b="1" dirty="0"/>
              <a:t>nenahraditelnost národního státu </a:t>
            </a:r>
            <a:r>
              <a:rPr lang="cs-CZ" sz="2000" dirty="0"/>
              <a:t>a </a:t>
            </a:r>
            <a:r>
              <a:rPr lang="cs-CZ" sz="2000" b="1" dirty="0"/>
              <a:t>zranitelnost globalizace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/>
              <a:t>?</a:t>
            </a:r>
            <a:r>
              <a:rPr lang="cs-CZ" sz="2000" dirty="0"/>
              <a:t> P</a:t>
            </a:r>
            <a:r>
              <a:rPr lang="cs-CZ" sz="1800" dirty="0"/>
              <a:t>řijdou další vlny pandemie (tlak globální oligarchie, farmaceutických lobby), </a:t>
            </a:r>
            <a:r>
              <a:rPr lang="cs-CZ" sz="1800" b="1" dirty="0"/>
              <a:t>?</a:t>
            </a:r>
            <a:r>
              <a:rPr lang="cs-CZ" sz="1800" dirty="0"/>
              <a:t> </a:t>
            </a:r>
            <a:r>
              <a:rPr lang="cs-CZ" sz="1800" b="1" dirty="0"/>
              <a:t>COVID-19 jako instrument k přeměně společnosti </a:t>
            </a:r>
            <a:r>
              <a:rPr lang="cs-CZ" sz="1800" dirty="0"/>
              <a:t>(všeobecná digitalizace jako nástroj úplné kontroly, nástup </a:t>
            </a:r>
            <a:r>
              <a:rPr lang="cs-CZ" sz="1800" dirty="0" err="1"/>
              <a:t>farmakodiktatury</a:t>
            </a:r>
            <a:r>
              <a:rPr lang="cs-CZ" sz="1800" dirty="0"/>
              <a:t> – sanitárně-digitální gulag, strach z pandemie jako cesta k zastrašení a podřízení lidí globální kontrole a masové převýchově), </a:t>
            </a:r>
            <a:r>
              <a:rPr lang="cs-CZ" sz="1800" b="1" dirty="0"/>
              <a:t>?</a:t>
            </a:r>
            <a:r>
              <a:rPr lang="cs-CZ" sz="1800" dirty="0"/>
              <a:t> Soumrak či </a:t>
            </a:r>
            <a:r>
              <a:rPr lang="cs-CZ" sz="1800" b="1" dirty="0"/>
              <a:t>konec kapitalismu</a:t>
            </a:r>
            <a:r>
              <a:rPr lang="cs-CZ" sz="1800" dirty="0"/>
              <a:t>,</a:t>
            </a:r>
            <a:r>
              <a:rPr lang="cs-CZ" sz="1800" b="1" dirty="0"/>
              <a:t> ? </a:t>
            </a:r>
            <a:r>
              <a:rPr lang="cs-CZ" sz="1800" dirty="0"/>
              <a:t>Přijde </a:t>
            </a:r>
            <a:r>
              <a:rPr lang="cs-CZ" sz="1800" b="1" dirty="0"/>
              <a:t>Velká </a:t>
            </a:r>
            <a:r>
              <a:rPr lang="cs-CZ" sz="1800" b="1" dirty="0" err="1"/>
              <a:t>superkrize</a:t>
            </a:r>
            <a:r>
              <a:rPr lang="cs-CZ" sz="1800" dirty="0"/>
              <a:t>,</a:t>
            </a:r>
            <a:r>
              <a:rPr lang="cs-CZ" sz="1800" b="1" dirty="0"/>
              <a:t> ? Konec globalizace</a:t>
            </a:r>
            <a:r>
              <a:rPr lang="cs-CZ" sz="1800" dirty="0"/>
              <a:t>,</a:t>
            </a:r>
            <a:r>
              <a:rPr lang="cs-CZ" sz="1800" b="1" dirty="0"/>
              <a:t> ? </a:t>
            </a:r>
            <a:r>
              <a:rPr lang="cs-CZ" sz="1800" dirty="0"/>
              <a:t>Anebo její </a:t>
            </a:r>
            <a:r>
              <a:rPr lang="cs-CZ" sz="1800" b="1" dirty="0"/>
              <a:t>restart?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? Reakce ČR</a:t>
            </a:r>
            <a:r>
              <a:rPr lang="cs-CZ" sz="1800" dirty="0"/>
              <a:t>,</a:t>
            </a:r>
            <a:r>
              <a:rPr lang="cs-CZ" sz="1800" b="1" dirty="0"/>
              <a:t> ?</a:t>
            </a:r>
            <a:r>
              <a:rPr lang="cs-CZ" sz="1800" dirty="0"/>
              <a:t> </a:t>
            </a:r>
            <a:r>
              <a:rPr lang="cs-CZ" sz="1800" i="1" dirty="0"/>
              <a:t>„Česká republika </a:t>
            </a:r>
            <a:r>
              <a:rPr lang="cs-CZ" sz="1800" i="1" dirty="0" err="1"/>
              <a:t>first</a:t>
            </a:r>
            <a:r>
              <a:rPr lang="cs-CZ" sz="1800" i="1" dirty="0"/>
              <a:t>“</a:t>
            </a:r>
            <a:r>
              <a:rPr lang="cs-CZ" sz="1800" dirty="0"/>
              <a:t> (soběstačnost alespoň v základních potravinách, státní zakázky českým firmám např. ve stavebnictví, obnova a podpora oborů, které nám EU zakázala rozvíjet anebo které jsme opustili díky vlastní naivitě), </a:t>
            </a:r>
            <a:r>
              <a:rPr lang="cs-CZ" sz="1800" b="1" dirty="0"/>
              <a:t>změny trhu práce, proměny struktury ekonomiky </a:t>
            </a:r>
            <a:r>
              <a:rPr lang="cs-CZ" sz="1800" dirty="0"/>
              <a:t>díky koronakrizi, </a:t>
            </a:r>
            <a:r>
              <a:rPr lang="cs-CZ" sz="1800" b="1" dirty="0"/>
              <a:t>návrat řádu, systému i promyšleného plánování </a:t>
            </a:r>
            <a:r>
              <a:rPr lang="cs-CZ" sz="1800" dirty="0"/>
              <a:t>(nejenom) do hospodářské politiky,</a:t>
            </a:r>
            <a:r>
              <a:rPr lang="cs-CZ" sz="2000" dirty="0"/>
              <a:t> </a:t>
            </a:r>
            <a:r>
              <a:rPr lang="cs-CZ" sz="1800" b="1" dirty="0"/>
              <a:t>strategická role jaderné energetiky  </a:t>
            </a:r>
          </a:p>
        </p:txBody>
      </p:sp>
    </p:spTree>
    <p:extLst>
      <p:ext uri="{BB962C8B-B14F-4D97-AF65-F5344CB8AC3E}">
        <p14:creationId xmlns:p14="http://schemas.microsoft.com/office/powerpoint/2010/main" val="1128630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Autofit/>
          </a:bodyPr>
          <a:lstStyle/>
          <a:p>
            <a:r>
              <a:rPr lang="cs-CZ" sz="4000" b="1" dirty="0"/>
              <a:t>Splaskávání bubliny 4.0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814" y="1196752"/>
            <a:ext cx="8249329" cy="56612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koncept 4IR – se všemi projekty 4.0 – je </a:t>
            </a:r>
            <a:r>
              <a:rPr lang="cs-CZ" sz="2400" b="1" dirty="0"/>
              <a:t>prázdným marketingovým pojmem a  především vítanou záminkou k přerozdělování, výhodným kšeftům či získávání grantů</a:t>
            </a:r>
            <a:r>
              <a:rPr lang="cs-CZ" sz="2000" b="1" dirty="0"/>
              <a:t>                                             </a:t>
            </a:r>
            <a:r>
              <a:rPr lang="cs-CZ" sz="2000" dirty="0"/>
              <a:t>(</a:t>
            </a:r>
            <a:r>
              <a:rPr lang="cs-CZ" sz="2000" b="1" dirty="0"/>
              <a:t>Facebook není náhradou normálních lidských vztahů</a:t>
            </a:r>
            <a:r>
              <a:rPr lang="cs-CZ" sz="2000" dirty="0"/>
              <a:t>, nýbrž komerční experiment, který má rozpoznávat chování lidí, sociální sítě jako symbol doby začínají ztrácet své charisma v Evropě i Americe, </a:t>
            </a:r>
            <a:r>
              <a:rPr lang="cs-CZ" sz="2000" b="1" dirty="0"/>
              <a:t>digitální detox </a:t>
            </a:r>
            <a:r>
              <a:rPr lang="cs-CZ" sz="2000" dirty="0"/>
              <a:t>se šíří nejenom mezi mladými, opadá nadšení z přístrojů pro </a:t>
            </a:r>
            <a:r>
              <a:rPr lang="cs-CZ" sz="2000" dirty="0" err="1"/>
              <a:t>augmentovanou</a:t>
            </a:r>
            <a:r>
              <a:rPr lang="cs-CZ" sz="2000" dirty="0"/>
              <a:t> realitu, </a:t>
            </a:r>
            <a:r>
              <a:rPr lang="cs-CZ" sz="2000" b="1" dirty="0"/>
              <a:t>auta nemohu magicky řídit sama sebe</a:t>
            </a:r>
            <a:r>
              <a:rPr lang="cs-CZ" sz="2000" dirty="0"/>
              <a:t>, světem přestávat lomcovat kryptoměnová horečka, splaskává bublina </a:t>
            </a:r>
            <a:r>
              <a:rPr lang="cs-CZ" sz="2000" dirty="0" err="1"/>
              <a:t>bitcoinu</a:t>
            </a:r>
            <a:r>
              <a:rPr lang="cs-CZ" sz="2000" dirty="0"/>
              <a:t> a </a:t>
            </a:r>
            <a:r>
              <a:rPr lang="cs-CZ" sz="2000" b="1" dirty="0"/>
              <a:t>bitcoinová revoluce se odkládá na neurčito</a:t>
            </a:r>
            <a:r>
              <a:rPr lang="cs-CZ" sz="2000" dirty="0"/>
              <a:t>, </a:t>
            </a:r>
            <a:r>
              <a:rPr lang="cs-CZ" sz="2000" b="1" dirty="0"/>
              <a:t>nový svět blockchainu nevedl k vymření bank</a:t>
            </a:r>
            <a:r>
              <a:rPr lang="cs-CZ" sz="2000" dirty="0"/>
              <a:t>, frázím o tzv. znalostní ekonomice, ve které tituly namažeme úplně každému bez ohledu na schopnosti a píli se smějí už i malé děti, </a:t>
            </a:r>
            <a:r>
              <a:rPr lang="cs-CZ" sz="2000" b="1" dirty="0"/>
              <a:t>odklon investorů je zřetelný nejen u kryptoměn, ale i u technologií </a:t>
            </a:r>
            <a:r>
              <a:rPr lang="cs-CZ" sz="2000" dirty="0"/>
              <a:t>– </a:t>
            </a:r>
            <a:r>
              <a:rPr lang="cs-CZ" sz="2000" b="1" dirty="0"/>
              <a:t>propady akcií FAANG </a:t>
            </a:r>
            <a:r>
              <a:rPr lang="cs-CZ" sz="2000" dirty="0"/>
              <a:t>(Facebook, Apple, Amazon, Netflix, Google), sílí regulace sdílených platforem , které vydělávaly na obcházení předpisů a zákonů aj. ) –  </a:t>
            </a:r>
            <a:r>
              <a:rPr lang="cs-CZ" sz="2400" b="1" dirty="0"/>
              <a:t>éra největších technologických iluzí končí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globální slovo roku 2018 = </a:t>
            </a:r>
            <a:r>
              <a:rPr lang="cs-CZ" sz="2400" b="1" dirty="0" err="1"/>
              <a:t>techlash</a:t>
            </a:r>
            <a:r>
              <a:rPr lang="cs-CZ" sz="2400" b="1" dirty="0"/>
              <a:t>                                                   </a:t>
            </a:r>
            <a:r>
              <a:rPr lang="cs-CZ" sz="2000" b="1" dirty="0"/>
              <a:t> </a:t>
            </a:r>
            <a:r>
              <a:rPr lang="cs-CZ" sz="2000" dirty="0"/>
              <a:t>(technology + </a:t>
            </a:r>
            <a:r>
              <a:rPr lang="cs-CZ" sz="2000" dirty="0" err="1"/>
              <a:t>backlash</a:t>
            </a:r>
            <a:r>
              <a:rPr lang="cs-CZ" sz="2000" dirty="0"/>
              <a:t>, zpětný náraz) </a:t>
            </a:r>
          </a:p>
        </p:txBody>
      </p:sp>
    </p:spTree>
    <p:extLst>
      <p:ext uri="{BB962C8B-B14F-4D97-AF65-F5344CB8AC3E}">
        <p14:creationId xmlns:p14="http://schemas.microsoft.com/office/powerpoint/2010/main" val="2400173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6F584A-F226-4A0A-0DF2-8009E3630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52128"/>
          </a:xfrm>
        </p:spPr>
        <p:txBody>
          <a:bodyPr>
            <a:noAutofit/>
          </a:bodyPr>
          <a:lstStyle/>
          <a:p>
            <a:r>
              <a:rPr lang="cs-CZ" sz="4000" b="1" dirty="0" err="1">
                <a:latin typeface="+mn-lt"/>
              </a:rPr>
              <a:t>Reglobalizace</a:t>
            </a:r>
            <a:r>
              <a:rPr lang="cs-CZ" sz="4000" b="1" dirty="0">
                <a:latin typeface="+mn-lt"/>
              </a:rPr>
              <a:t> </a:t>
            </a:r>
            <a:r>
              <a:rPr lang="cs-CZ" sz="2000" dirty="0">
                <a:latin typeface="+mn-lt"/>
              </a:rPr>
              <a:t>dle</a:t>
            </a:r>
            <a:r>
              <a:rPr lang="cs-CZ" sz="2000" b="1" dirty="0">
                <a:latin typeface="+mn-lt"/>
              </a:rPr>
              <a:t> </a:t>
            </a:r>
            <a:r>
              <a:rPr lang="cs-CZ" sz="2000" dirty="0" err="1">
                <a:effectLst/>
                <a:latin typeface="+mn-lt"/>
                <a:ea typeface="Times New Roman" panose="02020603050405020304" pitchFamily="18" charset="0"/>
              </a:rPr>
              <a:t>Benedikter</a:t>
            </a:r>
            <a:r>
              <a:rPr lang="cs-CZ" sz="2000" dirty="0">
                <a:effectLst/>
                <a:latin typeface="+mn-lt"/>
                <a:ea typeface="Times New Roman" panose="02020603050405020304" pitchFamily="18" charset="0"/>
              </a:rPr>
              <a:t>, R., Gruberová, M., </a:t>
            </a:r>
            <a:r>
              <a:rPr lang="cs-CZ" sz="2000" dirty="0" err="1">
                <a:effectLst/>
                <a:latin typeface="+mn-lt"/>
                <a:ea typeface="Times New Roman" panose="02020603050405020304" pitchFamily="18" charset="0"/>
              </a:rPr>
              <a:t>Koflerová</a:t>
            </a:r>
            <a:r>
              <a:rPr lang="cs-CZ" sz="2000" dirty="0">
                <a:effectLst/>
                <a:latin typeface="+mn-lt"/>
                <a:ea typeface="Times New Roman" panose="02020603050405020304" pitchFamily="18" charset="0"/>
              </a:rPr>
              <a:t>, I. (</a:t>
            </a:r>
            <a:r>
              <a:rPr lang="cs-CZ" sz="2000" dirty="0" err="1">
                <a:effectLst/>
                <a:latin typeface="+mn-lt"/>
                <a:ea typeface="Times New Roman" panose="02020603050405020304" pitchFamily="18" charset="0"/>
              </a:rPr>
              <a:t>eds</a:t>
            </a:r>
            <a:r>
              <a:rPr lang="cs-CZ" sz="2000" dirty="0">
                <a:effectLst/>
                <a:latin typeface="+mn-lt"/>
                <a:ea typeface="Times New Roman" panose="02020603050405020304" pitchFamily="18" charset="0"/>
              </a:rPr>
              <a:t>.): </a:t>
            </a:r>
            <a:r>
              <a:rPr lang="cs-CZ" sz="2000" i="1" dirty="0">
                <a:effectLst/>
                <a:latin typeface="+mn-lt"/>
                <a:ea typeface="Times New Roman" panose="02020603050405020304" pitchFamily="18" charset="0"/>
              </a:rPr>
              <a:t>Re-</a:t>
            </a:r>
            <a:r>
              <a:rPr lang="cs-CZ" sz="2000" i="1" dirty="0" err="1">
                <a:effectLst/>
                <a:latin typeface="+mn-lt"/>
                <a:ea typeface="Times New Roman" panose="02020603050405020304" pitchFamily="18" charset="0"/>
              </a:rPr>
              <a:t>Globalization</a:t>
            </a:r>
            <a:r>
              <a:rPr lang="cs-CZ" sz="2000" i="1" dirty="0">
                <a:effectLst/>
                <a:latin typeface="+mn-lt"/>
                <a:ea typeface="Times New Roman" panose="02020603050405020304" pitchFamily="18" charset="0"/>
              </a:rPr>
              <a:t>: New </a:t>
            </a:r>
            <a:r>
              <a:rPr lang="cs-CZ" sz="2000" i="1" dirty="0" err="1">
                <a:effectLst/>
                <a:latin typeface="+mn-lt"/>
                <a:ea typeface="Times New Roman" panose="02020603050405020304" pitchFamily="18" charset="0"/>
              </a:rPr>
              <a:t>Frontiers</a:t>
            </a:r>
            <a:r>
              <a:rPr lang="cs-CZ" sz="2000" i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2000" i="1" dirty="0" err="1">
                <a:effectLst/>
                <a:latin typeface="+mn-lt"/>
                <a:ea typeface="Times New Roman" panose="02020603050405020304" pitchFamily="18" charset="0"/>
              </a:rPr>
              <a:t>of</a:t>
            </a:r>
            <a:r>
              <a:rPr lang="cs-CZ" sz="2000" i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2000" i="1" dirty="0" err="1">
                <a:effectLst/>
                <a:latin typeface="+mn-lt"/>
                <a:ea typeface="Times New Roman" panose="02020603050405020304" pitchFamily="18" charset="0"/>
              </a:rPr>
              <a:t>Political</a:t>
            </a:r>
            <a:r>
              <a:rPr lang="cs-CZ" sz="2000" i="1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cs-CZ" sz="2000" i="1" dirty="0" err="1">
                <a:effectLst/>
                <a:latin typeface="+mn-lt"/>
                <a:ea typeface="Times New Roman" panose="02020603050405020304" pitchFamily="18" charset="0"/>
              </a:rPr>
              <a:t>Economic</a:t>
            </a:r>
            <a:r>
              <a:rPr lang="cs-CZ" sz="2000" i="1" dirty="0">
                <a:effectLst/>
                <a:latin typeface="+mn-lt"/>
                <a:ea typeface="Times New Roman" panose="02020603050405020304" pitchFamily="18" charset="0"/>
              </a:rPr>
              <a:t>, and </a:t>
            </a:r>
            <a:r>
              <a:rPr lang="cs-CZ" sz="2000" i="1" dirty="0" err="1">
                <a:effectLst/>
                <a:latin typeface="+mn-lt"/>
                <a:ea typeface="Times New Roman" panose="02020603050405020304" pitchFamily="18" charset="0"/>
              </a:rPr>
              <a:t>Social</a:t>
            </a:r>
            <a:r>
              <a:rPr lang="cs-CZ" sz="2000" i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2000" i="1" dirty="0" err="1">
                <a:effectLst/>
                <a:latin typeface="+mn-lt"/>
                <a:ea typeface="Times New Roman" panose="02020603050405020304" pitchFamily="18" charset="0"/>
              </a:rPr>
              <a:t>Globalization</a:t>
            </a:r>
            <a:r>
              <a:rPr lang="cs-CZ" sz="2000" dirty="0">
                <a:effectLst/>
                <a:latin typeface="+mn-lt"/>
                <a:ea typeface="Times New Roman" panose="02020603050405020304" pitchFamily="18" charset="0"/>
              </a:rPr>
              <a:t>. London, </a:t>
            </a:r>
            <a:r>
              <a:rPr lang="cs-CZ" sz="2000" dirty="0" err="1">
                <a:effectLst/>
                <a:latin typeface="+mn-lt"/>
                <a:ea typeface="Times New Roman" panose="02020603050405020304" pitchFamily="18" charset="0"/>
              </a:rPr>
              <a:t>Routledge</a:t>
            </a:r>
            <a:r>
              <a:rPr lang="cs-CZ" sz="2000" dirty="0">
                <a:effectLst/>
                <a:latin typeface="+mn-lt"/>
                <a:ea typeface="Times New Roman" panose="02020603050405020304" pitchFamily="18" charset="0"/>
              </a:rPr>
              <a:t> 2022 </a:t>
            </a:r>
            <a:r>
              <a:rPr lang="cs-CZ" sz="2000" b="1" dirty="0">
                <a:latin typeface="+mn-lt"/>
              </a:rPr>
              <a:t>          </a:t>
            </a:r>
            <a:endParaRPr lang="cs-CZ" sz="2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2866C7-CD84-C0C8-11B7-8788246A7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4452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effectLst/>
                <a:ea typeface="Times New Roman" panose="02020603050405020304" pitchFamily="18" charset="0"/>
              </a:rPr>
              <a:t>měnící se tvář – nikoli neoliberální kapitalistická podstata – globalizace v reakci na aktuální výzvy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(nerovnosti, klima, pandemie)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a nerovnováhy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(politické, sociální, ekonomické), stále s cílem přechodu na globální společnost, včetně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redefinice Západu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 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v době přerozdělování moci a vzniku multipolárního globálního řádu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effectLst/>
                <a:ea typeface="Times New Roman" panose="02020603050405020304" pitchFamily="18" charset="0"/>
              </a:rPr>
              <a:t>soudobé rozcestí vrcholné globalizace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(vliv rostoucích nerovností a populismu), trendy </a:t>
            </a:r>
            <a:r>
              <a:rPr lang="cs-CZ" sz="2000" b="1" dirty="0" err="1">
                <a:effectLst/>
                <a:ea typeface="Times New Roman" panose="02020603050405020304" pitchFamily="18" charset="0"/>
              </a:rPr>
              <a:t>deglobalizace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, </a:t>
            </a:r>
            <a:r>
              <a:rPr lang="cs-CZ" sz="2000" b="1" dirty="0" err="1">
                <a:effectLst/>
                <a:ea typeface="Times New Roman" panose="02020603050405020304" pitchFamily="18" charset="0"/>
              </a:rPr>
              <a:t>deinternacionalizace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, </a:t>
            </a:r>
            <a:r>
              <a:rPr lang="cs-CZ" sz="2000" b="1" dirty="0" err="1">
                <a:effectLst/>
                <a:ea typeface="Times New Roman" panose="02020603050405020304" pitchFamily="18" charset="0"/>
              </a:rPr>
              <a:t>renacionalizace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(ekonomický nacionalismus), nástup nového multipolárního globálního řádu (s novými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bilateralismy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), ústup kosmopolitismu, krize mezinárodních institucí, rozpady dohod vs. </a:t>
            </a:r>
            <a:r>
              <a:rPr lang="cs-CZ" sz="1800" dirty="0">
                <a:ea typeface="Times New Roman" panose="02020603050405020304" pitchFamily="18" charset="0"/>
              </a:rPr>
              <a:t>trendy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vzestupu nových mocných různorodých nadnárodních konglomerátů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(Šanghajská organizace pro spolupráci)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a nadnárodních megaprojektů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(Nová hedvábná stezka,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Nord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Stream 2), propojující tzv. demokracie a tzv. nedemokracie – </a:t>
            </a:r>
            <a:r>
              <a:rPr lang="cs-CZ" sz="1800" dirty="0" err="1"/>
              <a:t>reglobalizace</a:t>
            </a:r>
            <a:r>
              <a:rPr lang="cs-CZ" sz="1800" dirty="0"/>
              <a:t> poháněna </a:t>
            </a:r>
            <a:r>
              <a:rPr lang="cs-CZ" sz="1800" i="1" dirty="0"/>
              <a:t>„novou bitvou“ </a:t>
            </a:r>
            <a:r>
              <a:rPr lang="cs-CZ" sz="1800" dirty="0"/>
              <a:t>mezi tzv. demokraciemi a tzv. nedemokraciemi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příčiny korekcí globalizace: 1) 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rostoucí nestabilita způsobené dynamikou neoliberální (pravicové) i kosmopolitní (levicové) </a:t>
            </a:r>
            <a:r>
              <a:rPr lang="cs-CZ" sz="1800" b="1" dirty="0" err="1">
                <a:effectLst/>
                <a:ea typeface="Times New Roman" panose="02020603050405020304" pitchFamily="18" charset="0"/>
              </a:rPr>
              <a:t>hyperglobalizace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, 2) 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rostoucí nerovnosti mezi zeměmi i uvnitř zemí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, 3) 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rostoucí nedůvěra vůči elitám, politikům, médiím, ideologiím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ea typeface="Times New Roman" panose="02020603050405020304" pitchFamily="18" charset="0"/>
              </a:rPr>
              <a:t>nová globální architektura </a:t>
            </a:r>
            <a:r>
              <a:rPr lang="cs-CZ" sz="1800" dirty="0">
                <a:ea typeface="Times New Roman" panose="02020603050405020304" pitchFamily="18" charset="0"/>
              </a:rPr>
              <a:t>pod vlivem obchodních válek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ea typeface="Times New Roman" panose="02020603050405020304" pitchFamily="18" charset="0"/>
              </a:rPr>
              <a:t>technologické posuny díky AI </a:t>
            </a:r>
            <a:r>
              <a:rPr lang="cs-CZ" sz="1800" dirty="0">
                <a:ea typeface="Times New Roman" panose="02020603050405020304" pitchFamily="18" charset="0"/>
              </a:rPr>
              <a:t>(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závod o nadvládu AI hlavně mezi Čínou a USA)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959017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9C505-6C04-3BA0-E610-6DB765217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892399"/>
          </a:xfrm>
        </p:spPr>
        <p:txBody>
          <a:bodyPr>
            <a:normAutofit/>
          </a:bodyPr>
          <a:lstStyle/>
          <a:p>
            <a:r>
              <a:rPr lang="cs-CZ" sz="4000" b="1" i="1" dirty="0"/>
              <a:t>„5R“ </a:t>
            </a:r>
            <a:r>
              <a:rPr lang="cs-CZ" sz="4000" b="1" dirty="0" err="1"/>
              <a:t>reglobalizace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ACA6D-2ADE-59F3-90F4-0C3F9B576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8772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potenciálně pozitivní aspekty </a:t>
            </a:r>
            <a:r>
              <a:rPr lang="cs-CZ" sz="2400" b="1" dirty="0" err="1"/>
              <a:t>reglobalizace</a:t>
            </a:r>
            <a:r>
              <a:rPr lang="cs-CZ" sz="2400" b="1" dirty="0"/>
              <a:t>                                           </a:t>
            </a:r>
            <a:r>
              <a:rPr lang="cs-CZ" sz="2000" dirty="0"/>
              <a:t>(vize pětinásobných korekcí a inovací globalizace)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b="1" dirty="0"/>
              <a:t>zdokonalování</a:t>
            </a:r>
            <a:r>
              <a:rPr lang="cs-CZ" sz="2000" dirty="0"/>
              <a:t> globalizace (</a:t>
            </a:r>
            <a:r>
              <a:rPr lang="cs-CZ" sz="2000" i="1" dirty="0"/>
              <a:t>„</a:t>
            </a:r>
            <a:r>
              <a:rPr lang="cs-CZ" sz="2000" i="1" dirty="0" err="1"/>
              <a:t>refining</a:t>
            </a:r>
            <a:r>
              <a:rPr lang="cs-CZ" sz="2000" i="1" dirty="0"/>
              <a:t>“</a:t>
            </a:r>
            <a:r>
              <a:rPr lang="cs-CZ" sz="2000" dirty="0"/>
              <a:t>) – zlepšení mechanizmů a zákonů, aby byla globalizace spravedlivější a </a:t>
            </a:r>
            <a:r>
              <a:rPr lang="cs-CZ" sz="2000" i="1" dirty="0"/>
              <a:t>„pro lidi“ 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b="1" dirty="0"/>
              <a:t>přerámování</a:t>
            </a:r>
            <a:r>
              <a:rPr lang="cs-CZ" sz="2000" dirty="0"/>
              <a:t> globalizace (</a:t>
            </a:r>
            <a:r>
              <a:rPr lang="cs-CZ" sz="2000" i="1" dirty="0"/>
              <a:t>„</a:t>
            </a:r>
            <a:r>
              <a:rPr lang="cs-CZ" sz="2000" i="1" dirty="0" err="1"/>
              <a:t>reframing</a:t>
            </a:r>
            <a:r>
              <a:rPr lang="cs-CZ" sz="2000" i="1" dirty="0"/>
              <a:t>“</a:t>
            </a:r>
            <a:r>
              <a:rPr lang="cs-CZ" sz="2000" dirty="0"/>
              <a:t>) – propojení s regionálním i místním, včetně procesů </a:t>
            </a:r>
            <a:r>
              <a:rPr lang="cs-CZ" sz="2000" dirty="0" err="1"/>
              <a:t>glokalizace</a:t>
            </a:r>
            <a:endParaRPr lang="cs-CZ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b="1" dirty="0"/>
              <a:t>reformování</a:t>
            </a:r>
            <a:r>
              <a:rPr lang="cs-CZ" sz="2000" dirty="0"/>
              <a:t> globalizace (</a:t>
            </a:r>
            <a:r>
              <a:rPr lang="cs-CZ" sz="2000" i="1" dirty="0"/>
              <a:t>„</a:t>
            </a:r>
            <a:r>
              <a:rPr lang="cs-CZ" sz="2000" i="1" dirty="0" err="1"/>
              <a:t>reforming</a:t>
            </a:r>
            <a:r>
              <a:rPr lang="cs-CZ" sz="2000" i="1" dirty="0"/>
              <a:t>“</a:t>
            </a:r>
            <a:r>
              <a:rPr lang="cs-CZ" sz="2000" dirty="0"/>
              <a:t>) – reforma základních institucí,                    tj. mezinárodních a globálních orgánů, včetně jejich strategií a politik 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b="1" dirty="0"/>
              <a:t>předefinování</a:t>
            </a:r>
            <a:r>
              <a:rPr lang="cs-CZ" sz="2000" dirty="0"/>
              <a:t> globalizace  (</a:t>
            </a:r>
            <a:r>
              <a:rPr lang="cs-CZ" sz="2000" i="1" dirty="0"/>
              <a:t>„</a:t>
            </a:r>
            <a:r>
              <a:rPr lang="cs-CZ" sz="2000" i="1" dirty="0" err="1"/>
              <a:t>redefining</a:t>
            </a:r>
            <a:r>
              <a:rPr lang="cs-CZ" sz="2000" i="1" dirty="0"/>
              <a:t>“</a:t>
            </a:r>
            <a:r>
              <a:rPr lang="cs-CZ" sz="2000" dirty="0"/>
              <a:t>) – ve vazbě na nové koncepty ležícími nad dichotomií levice vs. pravice a idealismus vs. realismus, včetně </a:t>
            </a:r>
            <a:r>
              <a:rPr lang="cs-CZ" sz="2000" b="1" dirty="0" err="1"/>
              <a:t>kosmologizace</a:t>
            </a:r>
            <a:r>
              <a:rPr lang="cs-CZ" sz="2000" dirty="0"/>
              <a:t> (potenciální expanze lidstva do okolního vesmíru)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b="1" dirty="0"/>
              <a:t>revize</a:t>
            </a:r>
            <a:r>
              <a:rPr lang="cs-CZ" sz="2000" dirty="0"/>
              <a:t> globalizace (</a:t>
            </a:r>
            <a:r>
              <a:rPr lang="cs-CZ" sz="2000" i="1" dirty="0"/>
              <a:t>„</a:t>
            </a:r>
            <a:r>
              <a:rPr lang="cs-CZ" sz="2000" i="1" dirty="0" err="1"/>
              <a:t>revisioning</a:t>
            </a:r>
            <a:r>
              <a:rPr lang="cs-CZ" sz="2000" i="1" dirty="0"/>
              <a:t>“</a:t>
            </a:r>
            <a:r>
              <a:rPr lang="cs-CZ" sz="2000" dirty="0"/>
              <a:t>) – nové integrační perspektivy pro globalizační procesy, zohledňující více hledisek (včetně pohledu nejchudších)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 err="1"/>
              <a:t>intersocializační</a:t>
            </a:r>
            <a:r>
              <a:rPr lang="cs-CZ" sz="2400" b="1" dirty="0"/>
              <a:t> </a:t>
            </a:r>
            <a:r>
              <a:rPr lang="cs-CZ" sz="2400" b="1" dirty="0" err="1"/>
              <a:t>teoretizace</a:t>
            </a:r>
            <a:r>
              <a:rPr lang="cs-CZ" sz="2400" b="1" dirty="0"/>
              <a:t> </a:t>
            </a:r>
            <a:r>
              <a:rPr lang="cs-CZ" sz="2400" b="1" dirty="0" err="1"/>
              <a:t>reglobalizace</a:t>
            </a:r>
            <a:r>
              <a:rPr lang="cs-CZ" sz="2400" b="1" dirty="0"/>
              <a:t> </a:t>
            </a:r>
            <a:r>
              <a:rPr lang="cs-CZ" sz="2000" dirty="0"/>
              <a:t>coby </a:t>
            </a:r>
            <a:r>
              <a:rPr lang="cs-CZ" sz="2000" dirty="0" err="1"/>
              <a:t>reteoretizace</a:t>
            </a:r>
            <a:r>
              <a:rPr lang="cs-CZ" sz="2000" dirty="0"/>
              <a:t> globalizace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736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E32A2-2CFE-4CA0-999C-9EC7F50DA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Problémy s identifikací nosných oborů </a:t>
            </a:r>
            <a:r>
              <a:rPr lang="cs-CZ" i="1" dirty="0"/>
              <a:t>(</a:t>
            </a:r>
            <a:r>
              <a:rPr lang="cs-CZ" b="1" i="1" dirty="0"/>
              <a:t>„tahounů“</a:t>
            </a:r>
            <a:r>
              <a:rPr lang="cs-CZ" dirty="0"/>
              <a:t>)</a:t>
            </a:r>
            <a:r>
              <a:rPr lang="cs-CZ" b="1" dirty="0"/>
              <a:t> a zemí 4.0, resp. 5.0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ABBD1-B8C0-46E3-A1CD-428BA5EAA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37321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4000" b="1" dirty="0"/>
              <a:t>? internet 3.0 </a:t>
            </a:r>
            <a:r>
              <a:rPr lang="cs-CZ" sz="3400" dirty="0"/>
              <a:t>jako další revoluce – internet 1.0 (Google, 1998), web 2.0 (Facebook, 2004), internet 3.0 (</a:t>
            </a:r>
            <a:r>
              <a:rPr lang="cs-CZ" sz="3400" b="1" dirty="0"/>
              <a:t>využití blockchainu, možnost kontroly nad vlastními daty, návrat k decentralizaci</a:t>
            </a:r>
            <a:r>
              <a:rPr lang="cs-CZ" sz="3400" dirty="0"/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4000" b="1" dirty="0"/>
              <a:t>? 3D tisk </a:t>
            </a:r>
            <a:r>
              <a:rPr lang="cs-CZ" sz="3400" dirty="0"/>
              <a:t>jako další revoluce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4000" b="1" dirty="0"/>
              <a:t>? cirkulární ekonomika </a:t>
            </a:r>
            <a:r>
              <a:rPr lang="cs-CZ" sz="3400" dirty="0"/>
              <a:t>jako další revoluce (</a:t>
            </a:r>
            <a:r>
              <a:rPr lang="cs-CZ" sz="3400" b="1" dirty="0"/>
              <a:t>cirkulární náboženství hlásající, že svět bude spasen recyklací všeho</a:t>
            </a:r>
            <a:r>
              <a:rPr lang="cs-CZ" sz="3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4000" b="1" dirty="0"/>
              <a:t>? AI </a:t>
            </a:r>
            <a:r>
              <a:rPr lang="cs-CZ" dirty="0"/>
              <a:t>(</a:t>
            </a:r>
            <a:r>
              <a:rPr lang="cs-CZ" sz="3400" dirty="0"/>
              <a:t>včetně využití v boji proti klimatické změně, </a:t>
            </a:r>
            <a:r>
              <a:rPr lang="cs-CZ" sz="3400" b="1" dirty="0"/>
              <a:t>s přehlížením rizik a limitů AI, se zaměňováním neexistující obecné umělé inteligence (AGI), která se má umět vypořádat s veškerým typem úloh s dnešní jednoúčelovou umělou inteligencí (AI)</a:t>
            </a:r>
            <a:r>
              <a:rPr lang="cs-CZ" sz="3400" dirty="0"/>
              <a:t>)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400" dirty="0"/>
              <a:t>v různých technologiích (včetně </a:t>
            </a:r>
            <a:r>
              <a:rPr lang="cs-CZ" sz="3400" i="1" dirty="0"/>
              <a:t>„zelených“</a:t>
            </a:r>
            <a:r>
              <a:rPr lang="cs-CZ" sz="3400" dirty="0"/>
              <a:t>) jsou na špicí </a:t>
            </a:r>
            <a:r>
              <a:rPr lang="cs-CZ" sz="4000" b="1" dirty="0"/>
              <a:t>různé země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4000" b="1" dirty="0"/>
              <a:t>na skutečně epochální vynález a jeho aplikace se dosud čeká </a:t>
            </a:r>
            <a:r>
              <a:rPr lang="cs-CZ" sz="3400" dirty="0"/>
              <a:t>(? skladování elektrické energie, ? vodíkový pohon,                    ? energie z jaderné fúze …)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63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6CB37-9D3A-C8BF-2378-B77C1CA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r>
              <a:rPr lang="cs-CZ" sz="4000" b="1" dirty="0"/>
              <a:t>Kreativní destrukce                                     globálního liberálního </a:t>
            </a:r>
            <a:r>
              <a:rPr lang="cs-CZ" sz="4000" b="1" dirty="0" err="1"/>
              <a:t>Deep</a:t>
            </a:r>
            <a:r>
              <a:rPr lang="cs-CZ" sz="4000" b="1" dirty="0"/>
              <a:t> </a:t>
            </a:r>
            <a:r>
              <a:rPr lang="cs-CZ" sz="4000" b="1" dirty="0" err="1"/>
              <a:t>State</a:t>
            </a:r>
            <a:r>
              <a:rPr lang="cs-CZ" sz="4000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74FE90-6B57-7442-A670-35B3133BC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? konec Velkého resetu </a:t>
            </a:r>
            <a:r>
              <a:rPr lang="cs-CZ" sz="2000" dirty="0"/>
              <a:t>(K. M. </a:t>
            </a:r>
            <a:r>
              <a:rPr lang="cs-CZ" sz="2000" dirty="0" err="1"/>
              <a:t>Schwab</a:t>
            </a:r>
            <a:r>
              <a:rPr lang="cs-CZ" sz="2000" dirty="0"/>
              <a:t> předsedal </a:t>
            </a:r>
            <a:r>
              <a:rPr lang="cs-CZ" sz="2000" dirty="0" err="1"/>
              <a:t>World</a:t>
            </a:r>
            <a:r>
              <a:rPr lang="cs-CZ" sz="2000" dirty="0"/>
              <a:t> </a:t>
            </a:r>
            <a:r>
              <a:rPr lang="cs-CZ" sz="2000" dirty="0" err="1"/>
              <a:t>Economic</a:t>
            </a:r>
            <a:r>
              <a:rPr lang="cs-CZ" sz="2000" dirty="0"/>
              <a:t> </a:t>
            </a:r>
            <a:r>
              <a:rPr lang="cs-CZ" sz="2000" dirty="0" err="1"/>
              <a:t>Forum</a:t>
            </a:r>
            <a:r>
              <a:rPr lang="cs-CZ" sz="2000" dirty="0"/>
              <a:t> 1971-2025), symbolická smrt papeže Františka (</a:t>
            </a:r>
            <a:r>
              <a:rPr lang="cs-CZ" sz="2000" b="1" dirty="0"/>
              <a:t>koncept inkluzivního kapitalismu</a:t>
            </a:r>
            <a:r>
              <a:rPr lang="cs-CZ" sz="20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? konec neoliberální globalizace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kontrarevoluce normálnosti a zdravého rozumu</a:t>
            </a:r>
            <a:r>
              <a:rPr lang="cs-CZ" sz="2400" dirty="0"/>
              <a:t>,</a:t>
            </a:r>
            <a:r>
              <a:rPr lang="cs-CZ" sz="2400" b="1" dirty="0"/>
              <a:t> </a:t>
            </a:r>
            <a:r>
              <a:rPr lang="cs-CZ" sz="2000" dirty="0"/>
              <a:t>politika D. J. </a:t>
            </a:r>
            <a:r>
              <a:rPr lang="cs-CZ" sz="2000" dirty="0" err="1"/>
              <a:t>Trumpa</a:t>
            </a:r>
            <a:r>
              <a:rPr lang="cs-CZ" sz="2000" dirty="0"/>
              <a:t>       je nevyzpytatelná, přitom </a:t>
            </a:r>
            <a:r>
              <a:rPr lang="cs-CZ" sz="2400" b="1" dirty="0"/>
              <a:t>racionální</a:t>
            </a:r>
            <a:r>
              <a:rPr lang="cs-CZ" sz="2400" dirty="0"/>
              <a:t>                                                             </a:t>
            </a:r>
            <a:r>
              <a:rPr lang="cs-CZ" sz="2000" dirty="0"/>
              <a:t>(</a:t>
            </a:r>
            <a:r>
              <a:rPr lang="cs-CZ" sz="2400" b="1" dirty="0"/>
              <a:t>přestřelení požadavků jako tvrdá vyjednávací taktika</a:t>
            </a:r>
            <a:r>
              <a:rPr lang="cs-CZ" sz="2000" dirty="0"/>
              <a:t>)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politika D. J. </a:t>
            </a:r>
            <a:r>
              <a:rPr lang="cs-CZ" sz="2000" dirty="0" err="1"/>
              <a:t>Trumpa</a:t>
            </a:r>
            <a:r>
              <a:rPr lang="cs-CZ" sz="2000" dirty="0"/>
              <a:t> </a:t>
            </a:r>
            <a:r>
              <a:rPr lang="cs-CZ" sz="2400" b="1" dirty="0"/>
              <a:t>není příčinou, nýbrž důsledkem                                      </a:t>
            </a:r>
            <a:r>
              <a:rPr lang="cs-CZ" sz="2000" dirty="0"/>
              <a:t>(dystopií hypertrofovaného pseudoliberalismu – pokrokářského </a:t>
            </a:r>
            <a:r>
              <a:rPr lang="cs-CZ" sz="2000" dirty="0" err="1"/>
              <a:t>woke</a:t>
            </a:r>
            <a:r>
              <a:rPr lang="cs-CZ" sz="2000" dirty="0"/>
              <a:t> hnutí, klimatického náboženství a dalších fantasmagorií proti člověku, civilizaci a přírodě)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cla nejsou válkou </a:t>
            </a:r>
            <a:r>
              <a:rPr lang="cs-CZ" sz="2000" dirty="0"/>
              <a:t>mezi USA a Čínou (ta v oblasti </a:t>
            </a:r>
            <a:r>
              <a:rPr lang="cs-CZ" sz="2400" b="1" dirty="0"/>
              <a:t>technologií</a:t>
            </a:r>
            <a:r>
              <a:rPr lang="cs-CZ" sz="2000" dirty="0"/>
              <a:t>), cílem je rozpad na národní a regionální bloky, </a:t>
            </a:r>
            <a:r>
              <a:rPr lang="cs-CZ" sz="2400" b="1" dirty="0"/>
              <a:t>rehabilitace národních zájmů v politice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D. J. Trump </a:t>
            </a:r>
            <a:r>
              <a:rPr lang="cs-CZ" sz="2400" b="1" dirty="0"/>
              <a:t>není odpovědný za zdecimování EU </a:t>
            </a:r>
            <a:r>
              <a:rPr lang="cs-CZ" sz="2000" dirty="0"/>
              <a:t>(ekonomické i morální), nýbrž liberální Západní Evropa sama</a:t>
            </a:r>
            <a:r>
              <a:rPr lang="cs-CZ" sz="2000" b="1" dirty="0"/>
              <a:t>, </a:t>
            </a:r>
            <a:r>
              <a:rPr lang="cs-CZ" sz="2400" b="1" dirty="0"/>
              <a:t>EU nemá pozitivní vizi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i="1" dirty="0"/>
              <a:t>„</a:t>
            </a:r>
            <a:r>
              <a:rPr lang="cs-CZ" sz="2000" i="1" dirty="0" err="1"/>
              <a:t>osmašedesátnický</a:t>
            </a:r>
            <a:r>
              <a:rPr lang="cs-CZ" sz="2000" i="1" dirty="0"/>
              <a:t>“ </a:t>
            </a:r>
            <a:r>
              <a:rPr lang="cs-CZ" sz="2000" dirty="0"/>
              <a:t>establishment Západní Evropy si údajnou hrozbu Ruskem nedá vzít ani Amerikou (</a:t>
            </a:r>
            <a:r>
              <a:rPr lang="cs-CZ" sz="2400" b="1" dirty="0"/>
              <a:t>khaki psychóza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0046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6A847-DB61-C346-06AE-74EF29EF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277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Snění o alternativních zdrojích          </a:t>
            </a:r>
            <a:r>
              <a:rPr lang="cs-CZ" sz="3600" b="1" dirty="0"/>
              <a:t>(</a:t>
            </a:r>
            <a:r>
              <a:rPr lang="cs-CZ" sz="3600" b="1" i="1" dirty="0"/>
              <a:t>„zelené energetice“</a:t>
            </a:r>
            <a:r>
              <a:rPr lang="cs-CZ" sz="3600" b="1" dirty="0"/>
              <a:t>) </a:t>
            </a:r>
            <a:r>
              <a:rPr lang="cs-CZ" b="1" dirty="0"/>
              <a:t>versus fyzikální zákony 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6A0973-F645-BE57-F29D-727153B13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54726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b="1" dirty="0"/>
              <a:t>bizarní plány </a:t>
            </a:r>
            <a:r>
              <a:rPr lang="cs-CZ" sz="1800" dirty="0"/>
              <a:t>např. na elektrárny pro Evropu v Africe</a:t>
            </a:r>
            <a:r>
              <a:rPr lang="cs-CZ" sz="2000" dirty="0"/>
              <a:t>, </a:t>
            </a:r>
            <a:r>
              <a:rPr lang="cs-CZ" sz="2000" b="1" dirty="0"/>
              <a:t>pohádkové perspektivy </a:t>
            </a:r>
            <a:r>
              <a:rPr lang="cs-CZ" sz="2000" b="1" i="1" dirty="0"/>
              <a:t>„bublin“ </a:t>
            </a:r>
            <a:r>
              <a:rPr lang="cs-CZ" sz="2000" b="1" dirty="0"/>
              <a:t>bioenergií</a:t>
            </a:r>
            <a:r>
              <a:rPr lang="cs-CZ" sz="1800" dirty="0"/>
              <a:t>, drahá vodíková fantastika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experimentální fyzik a </a:t>
            </a:r>
            <a:r>
              <a:rPr lang="cs-CZ" sz="1800" i="1" dirty="0"/>
              <a:t>„nobelista“</a:t>
            </a:r>
            <a:r>
              <a:rPr lang="cs-CZ" sz="1800" dirty="0"/>
              <a:t> P. L. </a:t>
            </a:r>
            <a:r>
              <a:rPr lang="cs-CZ" sz="1800" dirty="0" err="1"/>
              <a:t>Kapica</a:t>
            </a:r>
            <a:r>
              <a:rPr lang="cs-CZ" sz="1800" dirty="0"/>
              <a:t> (referát na zasedání Akademie věd SSSR 8. 10. 1975, článek in </a:t>
            </a:r>
            <a:r>
              <a:rPr lang="cs-CZ" sz="1800" i="1" dirty="0"/>
              <a:t>New </a:t>
            </a:r>
            <a:r>
              <a:rPr lang="cs-CZ" sz="1800" i="1" dirty="0" err="1"/>
              <a:t>Scientist</a:t>
            </a:r>
            <a:r>
              <a:rPr lang="cs-CZ" sz="1800" dirty="0"/>
              <a:t>, 1976, č. 1021)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b="1" dirty="0"/>
              <a:t>žádný alternativní zdroj energie </a:t>
            </a:r>
            <a:r>
              <a:rPr lang="cs-CZ" sz="1800" dirty="0"/>
              <a:t>(solární panely, větrné turbíny či vodíkové palivové články) </a:t>
            </a:r>
            <a:r>
              <a:rPr lang="cs-CZ" sz="2000" b="1" dirty="0"/>
              <a:t>nikdy nedosáhl energetické a výkonové hustoty fosilních paliv </a:t>
            </a:r>
            <a:r>
              <a:rPr lang="cs-CZ" sz="1800" dirty="0"/>
              <a:t>(uhlí, ropa a plyn, jaderná energie)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b="1" dirty="0"/>
              <a:t>problémy atomové energie jakožto hlavního zdroje pro lidstvo</a:t>
            </a:r>
            <a:r>
              <a:rPr lang="cs-CZ" sz="1800" dirty="0"/>
              <a:t>:               likvidace radioaktivního odpadu, kritické nebezpečí havárií na jaderných stanicích, nekontrolované šíření plutonia a jaderných technologií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b="1" dirty="0"/>
              <a:t>naděje v podobě termonukleární energie </a:t>
            </a:r>
            <a:r>
              <a:rPr lang="cs-CZ" sz="1800" dirty="0"/>
              <a:t>(problémy řízené termojaderné fúze stále nevyřešeny, </a:t>
            </a:r>
            <a:r>
              <a:rPr lang="cs-CZ" sz="2000" b="1" dirty="0"/>
              <a:t>? Mají finanční spekulanti zájem na skutečném řešení energetického problému</a:t>
            </a:r>
            <a:r>
              <a:rPr lang="cs-CZ" sz="1800" dirty="0"/>
              <a:t>)</a:t>
            </a:r>
            <a:r>
              <a:rPr lang="cs-CZ" sz="1800" b="1" dirty="0"/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/>
              <a:t>nezbytnost vyhodnocování ekonomiky z pohledu </a:t>
            </a:r>
            <a:r>
              <a:rPr lang="cs-CZ" sz="2000" b="1" dirty="0" err="1"/>
              <a:t>biofyzického</a:t>
            </a:r>
            <a:r>
              <a:rPr lang="cs-CZ" sz="2000" b="1" dirty="0"/>
              <a:t> fungování </a:t>
            </a:r>
            <a:r>
              <a:rPr lang="cs-CZ" sz="1800" dirty="0"/>
              <a:t>– </a:t>
            </a:r>
            <a:r>
              <a:rPr lang="cs-CZ" sz="1800" i="1" dirty="0"/>
              <a:t>„Zemědělství jsou dvě procenta světového HDP. Zkuste žít bez nich. Umřete. Finanční služby jsou dvacet procent. Zkuste žít bez nich, jde to docela dobře …“</a:t>
            </a:r>
            <a:r>
              <a:rPr lang="cs-CZ" sz="1800" dirty="0"/>
              <a:t> (Smil, V., Weis, P.: Lidé nechápou rozměr problému. S Václavem Smilem o nemocné planetě. </a:t>
            </a:r>
            <a:r>
              <a:rPr lang="cs-CZ" sz="1800" i="1" dirty="0"/>
              <a:t>Týdeník Echo</a:t>
            </a:r>
            <a:r>
              <a:rPr lang="cs-CZ" sz="1800" dirty="0"/>
              <a:t>, 2023, č. 22)     </a:t>
            </a:r>
          </a:p>
        </p:txBody>
      </p:sp>
    </p:spTree>
    <p:extLst>
      <p:ext uri="{BB962C8B-B14F-4D97-AF65-F5344CB8AC3E}">
        <p14:creationId xmlns:p14="http://schemas.microsoft.com/office/powerpoint/2010/main" val="3142877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3754F-9DB5-4470-9D6C-F3A7495A6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908720"/>
          </a:xfrm>
        </p:spPr>
        <p:txBody>
          <a:bodyPr>
            <a:normAutofit/>
          </a:bodyPr>
          <a:lstStyle/>
          <a:p>
            <a:r>
              <a:rPr lang="cs-CZ" sz="4000" b="1" dirty="0"/>
              <a:t>Zelená etapa 4.0, resp. 5.0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F42D15-511E-44B5-AD63-9BDEB8C0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9046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klimatický alarmismus a aktivismus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/>
              <a:t>další etapa (ne)prosazování udržitelnosti vývoje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/>
              <a:t>kult Sv. Grety – vize klimatické diktatury a globální ekologické ústavy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b="1" dirty="0"/>
              <a:t>Zelený úděl </a:t>
            </a:r>
            <a:r>
              <a:rPr lang="cs-CZ" sz="1800" dirty="0"/>
              <a:t>(USA), </a:t>
            </a:r>
            <a:r>
              <a:rPr lang="cs-CZ" sz="1800" b="1" dirty="0"/>
              <a:t>uhlíková neutralita </a:t>
            </a:r>
            <a:r>
              <a:rPr lang="cs-CZ" sz="1800" dirty="0"/>
              <a:t>(EU), </a:t>
            </a:r>
            <a:r>
              <a:rPr lang="cs-CZ" sz="1800" b="1" dirty="0"/>
              <a:t>elektromobilní a protijaderná hysterie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technologie 4.0 tlačeny </a:t>
            </a:r>
            <a:r>
              <a:rPr lang="cs-CZ" sz="2400" b="1" dirty="0"/>
              <a:t>„zeleným“ </a:t>
            </a:r>
            <a:r>
              <a:rPr lang="cs-CZ" sz="2400" dirty="0"/>
              <a:t>směrem 5.0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/>
              <a:t>v prvé řadě obrovský byznys, ekologicky tzv. šetrné technologie rozvíjí </a:t>
            </a:r>
            <a:r>
              <a:rPr lang="cs-CZ" sz="1800" b="1" dirty="0"/>
              <a:t>Německo</a:t>
            </a:r>
            <a:r>
              <a:rPr lang="cs-CZ" sz="1800" dirty="0"/>
              <a:t> a USA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b="1" dirty="0"/>
              <a:t>? ČR </a:t>
            </a:r>
            <a:r>
              <a:rPr lang="cs-CZ" sz="1800" dirty="0"/>
              <a:t>– necháme si vnutit další </a:t>
            </a:r>
            <a:r>
              <a:rPr lang="cs-CZ" sz="1800" i="1" dirty="0"/>
              <a:t>„větrníky, slunečníky (a měsíčníky)“, </a:t>
            </a:r>
            <a:r>
              <a:rPr lang="cs-CZ" sz="1800" dirty="0"/>
              <a:t>další tunely   (jako zelená nafta, solární baroni </a:t>
            </a:r>
            <a:r>
              <a:rPr lang="cs-CZ" sz="1800" dirty="0" err="1"/>
              <a:t>etc</a:t>
            </a:r>
            <a:r>
              <a:rPr lang="cs-CZ" sz="1800" dirty="0"/>
              <a:t>.), </a:t>
            </a:r>
            <a:r>
              <a:rPr lang="cs-CZ" sz="1800" b="1" dirty="0"/>
              <a:t>?</a:t>
            </a:r>
            <a:r>
              <a:rPr lang="cs-CZ" sz="1800" dirty="0"/>
              <a:t> přestavba uhelných elektráren na plynové, </a:t>
            </a:r>
            <a:r>
              <a:rPr lang="cs-CZ" sz="2400" b="1" dirty="0"/>
              <a:t>životní důležitost uhájení jaderné cesty </a:t>
            </a: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bublina 4.0 splaskává </a:t>
            </a:r>
            <a:r>
              <a:rPr lang="cs-CZ" sz="1800" dirty="0"/>
              <a:t>a (hyper)</a:t>
            </a:r>
            <a:r>
              <a:rPr lang="cs-CZ" sz="1800" dirty="0" err="1"/>
              <a:t>globalizátoři</a:t>
            </a:r>
            <a:r>
              <a:rPr lang="cs-CZ" sz="1800" dirty="0"/>
              <a:t> hledají cesty, jak zachránit neoliberální globalizaci (bublina dot.com, realitní bubliny, </a:t>
            </a:r>
            <a:r>
              <a:rPr lang="cs-CZ" sz="1800" b="1" dirty="0"/>
              <a:t>bublina </a:t>
            </a:r>
            <a:r>
              <a:rPr lang="cs-CZ" sz="1800" b="1" dirty="0" err="1"/>
              <a:t>nanotechnologiií</a:t>
            </a:r>
            <a:r>
              <a:rPr lang="cs-CZ" sz="1800" dirty="0"/>
              <a:t>, </a:t>
            </a:r>
            <a:r>
              <a:rPr lang="cs-CZ" sz="2400" b="1" dirty="0"/>
              <a:t>bublina AI</a:t>
            </a:r>
            <a:r>
              <a:rPr lang="cs-CZ" sz="1800" dirty="0"/>
              <a:t>, </a:t>
            </a:r>
            <a:r>
              <a:rPr lang="cs-CZ" sz="2400" b="1" dirty="0"/>
              <a:t>bublina alternativních zdrojů technologií</a:t>
            </a:r>
            <a:r>
              <a:rPr lang="cs-CZ" sz="1800" dirty="0"/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dle K. M. </a:t>
            </a:r>
            <a:r>
              <a:rPr lang="cs-CZ" sz="1800" dirty="0" err="1"/>
              <a:t>Schwab</a:t>
            </a:r>
            <a:r>
              <a:rPr lang="cs-CZ" sz="1800" dirty="0"/>
              <a:t> – reforma kapitalismu zevnitř, kdy se </a:t>
            </a:r>
            <a:r>
              <a:rPr lang="cs-CZ" sz="1800" i="1" dirty="0"/>
              <a:t>„kapitalismus akcionářů“ </a:t>
            </a:r>
            <a:r>
              <a:rPr lang="cs-CZ" sz="1800" dirty="0"/>
              <a:t>(zaměřený na zisk) musí přizpůsobit </a:t>
            </a:r>
            <a:r>
              <a:rPr lang="cs-CZ" sz="1800" i="1" dirty="0"/>
              <a:t>„kapitalismu stakeholderů“ </a:t>
            </a:r>
            <a:r>
              <a:rPr lang="cs-CZ" sz="1800" dirty="0"/>
              <a:t>(</a:t>
            </a:r>
            <a:r>
              <a:rPr lang="cs-CZ" sz="1800" b="1" i="1" dirty="0"/>
              <a:t>zainteresovaný, odpovědný kapitalismus</a:t>
            </a:r>
            <a:r>
              <a:rPr lang="cs-CZ" sz="1800" dirty="0"/>
              <a:t> zúčastněných stran) prostřednictvím plnění sociálních a enviromentálních cílů, tento kapitalismus staví soukromé korporace do pozice správců majetků společnosti, třetí možností má být </a:t>
            </a:r>
            <a:r>
              <a:rPr lang="cs-CZ" sz="1800" i="1" dirty="0"/>
              <a:t>„státní kapitalismus“</a:t>
            </a:r>
            <a:r>
              <a:rPr lang="cs-CZ" sz="1800" dirty="0"/>
              <a:t> (Čína)</a:t>
            </a:r>
          </a:p>
        </p:txBody>
      </p:sp>
    </p:spTree>
    <p:extLst>
      <p:ext uri="{BB962C8B-B14F-4D97-AF65-F5344CB8AC3E}">
        <p14:creationId xmlns:p14="http://schemas.microsoft.com/office/powerpoint/2010/main" val="1141875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62B82A-9341-0971-18AF-9D786C8C2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Zelený úděl pro Evropu </a:t>
            </a:r>
            <a:br>
              <a:rPr lang="cs-CZ" sz="4000" b="1" dirty="0"/>
            </a:br>
            <a:r>
              <a:rPr lang="cs-CZ" sz="2700" dirty="0"/>
              <a:t>dle Břicháček, T.: </a:t>
            </a:r>
            <a:r>
              <a:rPr lang="cs-CZ" sz="2700" i="1" dirty="0"/>
              <a:t>Green </a:t>
            </a:r>
            <a:r>
              <a:rPr lang="cs-CZ" sz="2700" i="1" dirty="0" err="1"/>
              <a:t>Deal</a:t>
            </a:r>
            <a:r>
              <a:rPr lang="cs-CZ" sz="2700" i="1" dirty="0"/>
              <a:t>: Zelený úděl</a:t>
            </a:r>
            <a:r>
              <a:rPr lang="cs-CZ" sz="2700" dirty="0"/>
              <a:t>. Praha, Institut Václava Klause 2024</a:t>
            </a:r>
            <a:endParaRPr lang="cs-CZ" sz="27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A40B5E-6B05-6C19-485C-80D2590A0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373216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900" dirty="0">
                <a:effectLst/>
                <a:ea typeface="Times New Roman" panose="02020603050405020304" pitchFamily="18" charset="0"/>
              </a:rPr>
              <a:t>Zelený úděl je plán a postupně vznikající soubor opatření, pomocí kterého </a:t>
            </a:r>
            <a:r>
              <a:rPr lang="cs-CZ" sz="3300" b="1" dirty="0">
                <a:effectLst/>
                <a:ea typeface="Times New Roman" panose="02020603050405020304" pitchFamily="18" charset="0"/>
              </a:rPr>
              <a:t>chce EU do roku 2050 dosáhnout tzv. klimatické neutrality </a:t>
            </a:r>
            <a:r>
              <a:rPr lang="cs-CZ" sz="2900" dirty="0">
                <a:effectLst/>
                <a:ea typeface="Times New Roman" panose="02020603050405020304" pitchFamily="18" charset="0"/>
              </a:rPr>
              <a:t>neboli nulových čistých emisí skleníkových plynů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900" dirty="0">
                <a:effectLst/>
                <a:ea typeface="Times New Roman" panose="02020603050405020304" pitchFamily="18" charset="0"/>
              </a:rPr>
              <a:t>zrozen z mohutné vlny klimatického alarmismu vzedmuté na Západě v letech 2018-19, jejímž symbolem se stala záškolačka Greta, </a:t>
            </a:r>
            <a:r>
              <a:rPr lang="cs-CZ" sz="3300" b="1" dirty="0">
                <a:effectLst/>
                <a:ea typeface="Times New Roman" panose="02020603050405020304" pitchFamily="18" charset="0"/>
              </a:rPr>
              <a:t>vzešel z institucionálního cyklu 2019-24</a:t>
            </a:r>
            <a:r>
              <a:rPr lang="cs-CZ" sz="2900" dirty="0">
                <a:effectLst/>
                <a:ea typeface="Times New Roman" panose="02020603050405020304" pitchFamily="18" charset="0"/>
              </a:rPr>
              <a:t>, co do základní myšlenky </a:t>
            </a:r>
            <a:r>
              <a:rPr lang="cs-CZ" sz="3300" b="1" dirty="0">
                <a:effectLst/>
                <a:ea typeface="Times New Roman" panose="02020603050405020304" pitchFamily="18" charset="0"/>
              </a:rPr>
              <a:t>schválen Evropskou radou v prosinci 2019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900" dirty="0">
                <a:effectLst/>
                <a:ea typeface="Times New Roman" panose="02020603050405020304" pitchFamily="18" charset="0"/>
              </a:rPr>
              <a:t>EU se snažila namáhavě chytat druhý dech, s traumatem v podobě blížícího se brexitu, </a:t>
            </a:r>
            <a:r>
              <a:rPr lang="cs-CZ" sz="3300" b="1" dirty="0">
                <a:effectLst/>
                <a:ea typeface="Times New Roman" panose="02020603050405020304" pitchFamily="18" charset="0"/>
              </a:rPr>
              <a:t>program výrazného zostření klimatické politiky přišel jako na zavolanou</a:t>
            </a:r>
            <a:r>
              <a:rPr lang="cs-CZ" sz="2900" dirty="0">
                <a:effectLst/>
                <a:ea typeface="Times New Roman" panose="02020603050405020304" pitchFamily="18" charset="0"/>
              </a:rPr>
              <a:t>, zúžená </a:t>
            </a:r>
            <a:r>
              <a:rPr lang="cs-CZ" sz="3300" b="1" dirty="0">
                <a:effectLst/>
                <a:ea typeface="Times New Roman" panose="02020603050405020304" pitchFamily="18" charset="0"/>
              </a:rPr>
              <a:t>EU-27 se jej chopila jako svého nového poslání a důvodu bytí</a:t>
            </a:r>
            <a:r>
              <a:rPr lang="cs-CZ" sz="2900" dirty="0">
                <a:effectLst/>
                <a:ea typeface="Times New Roman" panose="02020603050405020304" pitchFamily="18" charset="0"/>
              </a:rPr>
              <a:t>, přičemž symbióza klimatického boje a evropské integrace měla fungovat již od 90. let , EU byla spojencem a aktivním hybatelem tohoto politického směru, tento ji na oplátku poskytoval podklad pro další posilování regulace, včetně nárustu moci nadnárodních orgánů nad národními státy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900" dirty="0">
                <a:effectLst/>
                <a:ea typeface="Times New Roman" panose="02020603050405020304" pitchFamily="18" charset="0"/>
              </a:rPr>
              <a:t>stěžejním pojmem nejenom Zeleného údělu a úsilí EU na poli ochrany životního je </a:t>
            </a:r>
            <a:r>
              <a:rPr lang="cs-CZ" sz="3300" b="1" dirty="0">
                <a:effectLst/>
                <a:ea typeface="Times New Roman" panose="02020603050405020304" pitchFamily="18" charset="0"/>
              </a:rPr>
              <a:t>termín udržitelnost</a:t>
            </a:r>
            <a:r>
              <a:rPr lang="cs-CZ" sz="2900" dirty="0">
                <a:effectLst/>
                <a:ea typeface="Times New Roman" panose="02020603050405020304" pitchFamily="18" charset="0"/>
              </a:rPr>
              <a:t>, který prostupuje prakticky celým spektrem činnosti EU, narážíme sice na něj na každém kroku, ale </a:t>
            </a:r>
            <a:r>
              <a:rPr lang="cs-CZ" sz="3300" b="1" dirty="0">
                <a:effectLst/>
                <a:ea typeface="Times New Roman" panose="02020603050405020304" pitchFamily="18" charset="0"/>
              </a:rPr>
              <a:t>jasné vymezení stále absentuje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300" b="1" dirty="0">
                <a:effectLst/>
                <a:ea typeface="Times New Roman" panose="02020603050405020304" pitchFamily="18" charset="0"/>
              </a:rPr>
              <a:t>Evropský klimatický zákon </a:t>
            </a:r>
            <a:r>
              <a:rPr lang="cs-CZ" sz="2900" dirty="0">
                <a:effectLst/>
                <a:ea typeface="Times New Roman" panose="02020603050405020304" pitchFamily="18" charset="0"/>
              </a:rPr>
              <a:t>neboli Evropský právní rámec pro klima je základním, obecným předpisem Zeleného údělu od kterého se vše další odvíjí (</a:t>
            </a:r>
            <a:r>
              <a:rPr lang="cs-CZ" sz="2900" i="1" dirty="0">
                <a:effectLst/>
                <a:ea typeface="Times New Roman" panose="02020603050405020304" pitchFamily="18" charset="0"/>
              </a:rPr>
              <a:t>„zákon zákonů“</a:t>
            </a:r>
            <a:r>
              <a:rPr lang="cs-CZ" sz="2900" dirty="0">
                <a:effectLst/>
                <a:ea typeface="Times New Roman" panose="02020603050405020304" pitchFamily="18" charset="0"/>
              </a:rPr>
              <a:t>)</a:t>
            </a:r>
            <a:r>
              <a:rPr lang="cs-CZ" sz="2900" i="1" dirty="0">
                <a:effectLst/>
                <a:ea typeface="Times New Roman" panose="02020603050405020304" pitchFamily="18" charset="0"/>
              </a:rPr>
              <a:t>, </a:t>
            </a:r>
            <a:r>
              <a:rPr lang="cs-CZ" sz="2900" dirty="0">
                <a:effectLst/>
                <a:ea typeface="Times New Roman" panose="02020603050405020304" pitchFamily="18" charset="0"/>
              </a:rPr>
              <a:t>upravuje cíl klimatické neutrality k roku 2050, průběžný cíl snížení emisí k roku 2030, resp. 2040, přizpůsobení se změně klimatu anebo zapojení občanů atp.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900" dirty="0">
                <a:effectLst/>
                <a:ea typeface="Times New Roman" panose="02020603050405020304" pitchFamily="18" charset="0"/>
              </a:rPr>
              <a:t>legislativní rámec ve kterém se Zelený úděl vyvíjí poskytuje </a:t>
            </a:r>
            <a:r>
              <a:rPr lang="cs-CZ" sz="3300" b="1" dirty="0">
                <a:effectLst/>
                <a:ea typeface="Times New Roman" panose="02020603050405020304" pitchFamily="18" charset="0"/>
              </a:rPr>
              <a:t>balíček opatření Fit </a:t>
            </a:r>
            <a:r>
              <a:rPr lang="cs-CZ" sz="3300" b="1" dirty="0" err="1">
                <a:effectLst/>
                <a:ea typeface="Times New Roman" panose="02020603050405020304" pitchFamily="18" charset="0"/>
              </a:rPr>
              <a:t>for</a:t>
            </a:r>
            <a:r>
              <a:rPr lang="cs-CZ" sz="3300" b="1" dirty="0">
                <a:effectLst/>
                <a:ea typeface="Times New Roman" panose="02020603050405020304" pitchFamily="18" charset="0"/>
              </a:rPr>
              <a:t> 55 </a:t>
            </a:r>
            <a:r>
              <a:rPr lang="cs-CZ" sz="2900" dirty="0">
                <a:effectLst/>
                <a:ea typeface="Times New Roman" panose="02020603050405020304" pitchFamily="18" charset="0"/>
              </a:rPr>
              <a:t>uzpůsobení právního rámce EU nově přijatému průběžnému cíli snižování emisí k roku 2030, tedy čistému snížení alespoň o 55 % ve srovnání s rokem 1990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300" b="1" dirty="0">
                <a:effectLst/>
                <a:ea typeface="Times New Roman" panose="02020603050405020304" pitchFamily="18" charset="0"/>
              </a:rPr>
              <a:t>Zeleným údělem se světonázor, resp. politická ideologie boje proti změně klimatu stává v EU státní ideologií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6826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F7C5C-C712-4ABF-BE2C-42700EB8E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Autofit/>
          </a:bodyPr>
          <a:lstStyle/>
          <a:p>
            <a:r>
              <a:rPr lang="cs-CZ" sz="4000" b="1" dirty="0"/>
              <a:t>Zelený úděl jako </a:t>
            </a:r>
            <a:r>
              <a:rPr lang="cs-CZ" sz="4000" b="1" i="1" dirty="0"/>
              <a:t>„velká příležitost“</a:t>
            </a:r>
            <a:r>
              <a:rPr lang="cs-CZ" sz="4000" b="1" dirty="0"/>
              <a:t>, ale pro koho?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10A10C-EB68-4D48-A5DD-B2C27CE0F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412776"/>
            <a:ext cx="9108504" cy="54452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b="1" dirty="0"/>
              <a:t>opatření proti COVID-19, resp. politika </a:t>
            </a:r>
            <a:r>
              <a:rPr lang="cs-CZ" sz="1800" b="1" dirty="0" err="1"/>
              <a:t>kovidismu</a:t>
            </a:r>
            <a:r>
              <a:rPr lang="cs-CZ" sz="1800" b="1" dirty="0"/>
              <a:t> </a:t>
            </a:r>
            <a:r>
              <a:rPr lang="cs-CZ" sz="1800" dirty="0"/>
              <a:t>mající za následek </a:t>
            </a:r>
            <a:r>
              <a:rPr lang="cs-CZ" sz="1800" b="1" dirty="0"/>
              <a:t>pokles výroby </a:t>
            </a:r>
            <a:r>
              <a:rPr lang="cs-CZ" sz="1800" dirty="0"/>
              <a:t>a </a:t>
            </a:r>
            <a:r>
              <a:rPr lang="cs-CZ" sz="1800" b="1" dirty="0"/>
              <a:t>extrémní peněžní expanze</a:t>
            </a:r>
            <a:r>
              <a:rPr lang="cs-CZ" sz="1800" dirty="0"/>
              <a:t> vedoucí k růstu inflace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b="1" dirty="0"/>
              <a:t>? </a:t>
            </a:r>
            <a:r>
              <a:rPr lang="cs-CZ" sz="1800" dirty="0"/>
              <a:t>odezní inflační impulsy, </a:t>
            </a:r>
            <a:r>
              <a:rPr lang="cs-CZ" sz="1800" b="1" dirty="0"/>
              <a:t>růst cen energií v Evropě může být trvalý </a:t>
            </a:r>
            <a:r>
              <a:rPr lang="cs-CZ" sz="1800" dirty="0"/>
              <a:t>vlivem boje proti klimatické změně – </a:t>
            </a:r>
            <a:r>
              <a:rPr lang="cs-CZ" sz="2000" b="1" dirty="0" err="1"/>
              <a:t>greenflace</a:t>
            </a:r>
            <a:r>
              <a:rPr lang="cs-CZ" sz="1800" dirty="0"/>
              <a:t> (zelená inflace), tato nepostihne pouze ceny energií, ale i komodity potřebné pro elektrifikaci automobilismu (lithium, měď)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nedostatečné výrobní kapacity obnovitelných zdrojů, omezování investic do fosilních paliv, nárůst cen emisních povolenek, spekulace s elektřinou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/>
              <a:t>zelený aktivismus a odpor k jádru </a:t>
            </a:r>
            <a:r>
              <a:rPr lang="cs-CZ" sz="1800" b="1" dirty="0"/>
              <a:t>– staré zdroje energií jsou vyřazovány a nové nestačí</a:t>
            </a:r>
            <a:r>
              <a:rPr lang="cs-CZ" sz="1800" dirty="0"/>
              <a:t>, hrozba </a:t>
            </a:r>
            <a:r>
              <a:rPr lang="cs-CZ" sz="1800" dirty="0" err="1"/>
              <a:t>brownoutu</a:t>
            </a:r>
            <a:r>
              <a:rPr lang="cs-CZ" sz="1800" dirty="0"/>
              <a:t> (snížené napětí, plánované výpadky) i blackoutu (totální výpadek)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/>
              <a:t>rostoucí ná</a:t>
            </a:r>
            <a:r>
              <a:rPr lang="cs-CZ" sz="1800" b="1" dirty="0"/>
              <a:t>klady </a:t>
            </a:r>
            <a:r>
              <a:rPr lang="cs-CZ" sz="1800" dirty="0"/>
              <a:t>pro firmy, </a:t>
            </a:r>
            <a:r>
              <a:rPr lang="cs-CZ" sz="2000" b="1" dirty="0"/>
              <a:t>vyšší daně a přerozdělování </a:t>
            </a:r>
            <a:r>
              <a:rPr lang="cs-CZ" sz="1800" dirty="0"/>
              <a:t>(nutnost podpory masy obyvatel – dávky na </a:t>
            </a:r>
            <a:r>
              <a:rPr lang="cs-CZ" sz="1800" i="1" dirty="0"/>
              <a:t>„zelenou“ </a:t>
            </a:r>
            <a:r>
              <a:rPr lang="cs-CZ" sz="1800" dirty="0"/>
              <a:t>elektřinu, </a:t>
            </a:r>
            <a:r>
              <a:rPr lang="cs-CZ" sz="2000" b="1" dirty="0"/>
              <a:t>hrozba energetické chudoby</a:t>
            </a:r>
            <a:r>
              <a:rPr lang="cs-CZ" sz="18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splnění jednoho z cílů Green </a:t>
            </a:r>
            <a:r>
              <a:rPr lang="cs-CZ" sz="1800" dirty="0" err="1"/>
              <a:t>Dealu</a:t>
            </a:r>
            <a:r>
              <a:rPr lang="cs-CZ" sz="1800" dirty="0"/>
              <a:t> – </a:t>
            </a:r>
            <a:r>
              <a:rPr lang="cs-CZ" sz="2000" b="1" dirty="0"/>
              <a:t>zvýšení cen elektřiny v Evropě 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b="1" dirty="0"/>
              <a:t>?</a:t>
            </a:r>
            <a:r>
              <a:rPr lang="cs-CZ" sz="1800" dirty="0"/>
              <a:t> Green </a:t>
            </a:r>
            <a:r>
              <a:rPr lang="cs-CZ" sz="1800" dirty="0" err="1"/>
              <a:t>Deal</a:t>
            </a:r>
            <a:r>
              <a:rPr lang="cs-CZ" sz="1800" dirty="0"/>
              <a:t> jako </a:t>
            </a:r>
            <a:r>
              <a:rPr lang="cs-CZ" sz="2000" b="1" dirty="0"/>
              <a:t>příležitost ke zchudnutí a záv</a:t>
            </a:r>
            <a:r>
              <a:rPr lang="cs-CZ" sz="1800" b="1" dirty="0"/>
              <a:t>islosti</a:t>
            </a:r>
            <a:r>
              <a:rPr lang="cs-CZ" sz="1800" dirty="0"/>
              <a:t> (příležitost budovat </a:t>
            </a:r>
            <a:r>
              <a:rPr lang="cs-CZ" sz="1800" i="1" dirty="0"/>
              <a:t>„prvobytně pospolnou </a:t>
            </a:r>
            <a:r>
              <a:rPr lang="cs-CZ" sz="1800" i="1" dirty="0" err="1"/>
              <a:t>bezuhlíkovou</a:t>
            </a:r>
            <a:r>
              <a:rPr lang="cs-CZ" sz="1800" i="1" dirty="0"/>
              <a:t> společnost“ </a:t>
            </a:r>
            <a:r>
              <a:rPr lang="cs-CZ" sz="1800" dirty="0"/>
              <a:t>– </a:t>
            </a:r>
            <a:r>
              <a:rPr lang="cs-CZ" sz="2000" b="1" dirty="0"/>
              <a:t>místo Průmyslu 4.0 či 5.0 </a:t>
            </a:r>
            <a:r>
              <a:rPr lang="cs-CZ" sz="2000" b="1" dirty="0" err="1"/>
              <a:t>deindustrializace</a:t>
            </a:r>
            <a:r>
              <a:rPr lang="cs-CZ" sz="1800" dirty="0"/>
              <a:t>)</a:t>
            </a:r>
            <a:r>
              <a:rPr lang="cs-CZ" sz="1800" i="1" dirty="0"/>
              <a:t>     </a:t>
            </a:r>
            <a:r>
              <a:rPr lang="cs-CZ" sz="1800" dirty="0"/>
              <a:t>vs. projekty jako </a:t>
            </a:r>
            <a:r>
              <a:rPr lang="cs-CZ" sz="1800" i="1" dirty="0"/>
              <a:t>Nová dohoda </a:t>
            </a:r>
            <a:r>
              <a:rPr lang="cs-CZ" sz="1800" dirty="0"/>
              <a:t>(Green New </a:t>
            </a:r>
            <a:r>
              <a:rPr lang="cs-CZ" sz="1800" dirty="0" err="1"/>
              <a:t>Deal</a:t>
            </a:r>
            <a:r>
              <a:rPr lang="cs-CZ" sz="1800" dirty="0"/>
              <a:t> pro ČR)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/>
              <a:t>konflikt na Ukrajině 2022-? </a:t>
            </a:r>
            <a:r>
              <a:rPr lang="cs-CZ" sz="1800" dirty="0"/>
              <a:t>(dopady politické i ekonomické), </a:t>
            </a:r>
            <a:r>
              <a:rPr lang="cs-CZ" sz="1800" b="1" dirty="0"/>
              <a:t>? modifikace či konec vizí evropského projektu Green </a:t>
            </a:r>
            <a:r>
              <a:rPr lang="cs-CZ" sz="1800" b="1" dirty="0" err="1"/>
              <a:t>Deal</a:t>
            </a:r>
            <a:r>
              <a:rPr lang="cs-CZ" sz="1800" b="1" dirty="0"/>
              <a:t>, </a:t>
            </a:r>
            <a:r>
              <a:rPr lang="cs-CZ" sz="1800" dirty="0"/>
              <a:t>od 2025 snaha </a:t>
            </a:r>
            <a:r>
              <a:rPr lang="cs-CZ" sz="1800" b="1" dirty="0"/>
              <a:t>spojit </a:t>
            </a:r>
            <a:r>
              <a:rPr lang="cs-CZ" sz="1800" b="1" i="1" dirty="0"/>
              <a:t>„zelené“ </a:t>
            </a:r>
            <a:r>
              <a:rPr lang="cs-CZ" sz="1800" b="1" dirty="0"/>
              <a:t>cíle se zbrojením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916681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7DE5E3-FE78-4D2E-B2CD-F093E30B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r>
              <a:rPr lang="cs-CZ" sz="4000" b="1" dirty="0"/>
              <a:t>Tzv. alternativní zelené vize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9A13ED-F918-4027-8A7D-07AD24F21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692696"/>
            <a:ext cx="9108504" cy="616530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5000" b="1" dirty="0"/>
              <a:t>cirkulární ekonomika </a:t>
            </a:r>
            <a:r>
              <a:rPr lang="cs-CZ" sz="4400" dirty="0"/>
              <a:t>(oběhové hospodářství) –                   </a:t>
            </a:r>
            <a:r>
              <a:rPr lang="cs-CZ" dirty="0"/>
              <a:t>snaha </a:t>
            </a:r>
            <a:r>
              <a:rPr lang="cs-CZ" b="1" dirty="0"/>
              <a:t>změnit odpady v suroviny</a:t>
            </a:r>
            <a:r>
              <a:rPr lang="cs-CZ" dirty="0"/>
              <a:t>, důraz na energie z obnovitelných zdrojů atd., ekonomika lineární (suroviny-výroba-distribuce-spotřeba-odpad) versus ekonomika cirkulární (suroviny-design-výroba-distribuce-spotřeba, včetně oprav a znovupoužití produktů-sběr-recyklace se zbytkovým odpadem-suroviny-design-výroba …)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9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Kislingerová</a:t>
            </a:r>
            <a:r>
              <a:rPr lang="cs-CZ" sz="29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E. a kol.: </a:t>
            </a:r>
            <a:r>
              <a:rPr lang="cs-CZ" sz="2900" i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Cirkulární ekonomie a ekonomika: Společenské paradigma, postavení, budoucnost a praktické souvislosti</a:t>
            </a:r>
            <a:r>
              <a:rPr lang="cs-CZ" sz="29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Praha, Grada 2021 &amp; </a:t>
            </a:r>
            <a:r>
              <a:rPr lang="cs-CZ" sz="2900" i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Cirkulární ekonomie a ekonomika 2: Státy, podniky a lidé na cestě do doby </a:t>
            </a:r>
            <a:r>
              <a:rPr lang="cs-CZ" sz="2900" i="1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postfosilní</a:t>
            </a:r>
            <a:r>
              <a:rPr lang="cs-CZ" sz="29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Praha, Grada 2023 &amp; </a:t>
            </a:r>
            <a:r>
              <a:rPr lang="cs-CZ" sz="29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Cirkulární ekonomie a ekonomika 3: </a:t>
            </a:r>
            <a:r>
              <a:rPr lang="cs-CZ" sz="2900" i="1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Cirkularita</a:t>
            </a:r>
            <a:r>
              <a:rPr lang="cs-CZ" sz="29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v době energetické a bezpečnostní krize.</a:t>
            </a:r>
            <a:r>
              <a:rPr lang="cs-CZ" sz="29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Praha, Grada 2024 </a:t>
            </a:r>
            <a:r>
              <a:rPr lang="cs-CZ" sz="29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cs-CZ" sz="29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kreativní ekonomie </a:t>
            </a:r>
            <a:r>
              <a:rPr lang="cs-CZ" sz="29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 </a:t>
            </a:r>
            <a:r>
              <a:rPr lang="cs-CZ" sz="29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cirkulární ekonomika </a:t>
            </a:r>
            <a:r>
              <a:rPr lang="cs-CZ" sz="29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jako další tzv. nová ekonomie a nová ekonomika (</a:t>
            </a:r>
            <a:r>
              <a:rPr lang="cs-CZ" sz="2900" b="1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cirkularita</a:t>
            </a:r>
            <a:r>
              <a:rPr lang="cs-CZ" sz="29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jako historická nezbytnost </a:t>
            </a:r>
            <a:r>
              <a:rPr lang="cs-CZ" sz="29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 změna paradigmatu, zrod cirkulární ekonomie na začátku 21. století)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5000" b="1" dirty="0"/>
              <a:t>zelený </a:t>
            </a:r>
            <a:r>
              <a:rPr lang="cs-CZ" sz="4600" dirty="0"/>
              <a:t>(</a:t>
            </a:r>
            <a:r>
              <a:rPr lang="cs-CZ" sz="4600" i="1" dirty="0"/>
              <a:t>„chytrý“</a:t>
            </a:r>
            <a:r>
              <a:rPr lang="cs-CZ" sz="4600" dirty="0"/>
              <a:t>) </a:t>
            </a:r>
            <a:r>
              <a:rPr lang="cs-CZ" sz="5000" b="1" dirty="0"/>
              <a:t>růst </a:t>
            </a:r>
            <a:r>
              <a:rPr lang="cs-CZ" dirty="0"/>
              <a:t>jako přehodnocení cíle v podobě kvantitativního růstu, o </a:t>
            </a:r>
            <a:r>
              <a:rPr lang="cs-CZ" i="1" dirty="0"/>
              <a:t>„chytrém, udržitelném a všem dostupném růstu“ </a:t>
            </a:r>
            <a:r>
              <a:rPr lang="cs-CZ" dirty="0"/>
              <a:t>však hovoří již dokument Evropa 2020 z roku 2010 (ani tento nebyl naplněn)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5000" b="1" dirty="0" err="1"/>
              <a:t>decoupling</a:t>
            </a:r>
            <a:r>
              <a:rPr lang="cs-CZ" sz="5000" dirty="0"/>
              <a:t> </a:t>
            </a:r>
            <a:r>
              <a:rPr lang="cs-CZ" sz="4400" dirty="0"/>
              <a:t>– </a:t>
            </a:r>
            <a:r>
              <a:rPr lang="cs-CZ" dirty="0"/>
              <a:t>rozdvojení trendů ve smyslu oddělení zátěže životního prostředí a ekonomického výkonu (</a:t>
            </a:r>
            <a:r>
              <a:rPr lang="cs-CZ" b="1" dirty="0"/>
              <a:t>oddělení růstu spotřeby od spotřeby energie a zdrojů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450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8460C-1EF9-47EF-B87B-95A7EF98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cs-CZ" sz="4000" b="1" dirty="0" err="1"/>
              <a:t>Decoupling</a:t>
            </a:r>
            <a:r>
              <a:rPr lang="cs-CZ" sz="4000" b="1" dirty="0"/>
              <a:t> jako další </a:t>
            </a:r>
            <a:r>
              <a:rPr lang="cs-CZ" sz="4000" b="1" dirty="0" err="1"/>
              <a:t>buzzword</a:t>
            </a:r>
            <a:endParaRPr lang="cs-CZ" sz="4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4ED5AD-4496-4D13-8A23-539C08A7B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59046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„Evropská unie ve své politické strategii Zelená dohoda pro Evropu sice počítá s masivním přechodem na obnovitelné zdroje, resp. na </a:t>
            </a:r>
            <a:r>
              <a:rPr lang="cs-CZ" sz="18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bezuhlíkovou</a:t>
            </a:r>
            <a:r>
              <a:rPr lang="cs-CZ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ekonomiku, ale zároveň s naprostou samozřejmostí předpokládá další ekonomický růst, a to takový </a:t>
            </a:r>
            <a:r>
              <a:rPr lang="cs-CZ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růst, který „bude oddělen od využívání zdrojů“</a:t>
            </a:r>
            <a:r>
              <a:rPr lang="cs-CZ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Jinými slovy: </a:t>
            </a:r>
            <a:r>
              <a:rPr lang="cs-CZ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budeme toho vyrábět a spotřebovávat stále více, ale zároveň bude klesat spotřeba zdrojů a znečištění</a:t>
            </a:r>
            <a:r>
              <a:rPr lang="cs-CZ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Bohužel, takovýto „andělský růst“ či </a:t>
            </a:r>
            <a:r>
              <a:rPr lang="cs-CZ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„absolutní </a:t>
            </a:r>
            <a:r>
              <a:rPr lang="cs-CZ" sz="20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decoupling</a:t>
            </a:r>
            <a:r>
              <a:rPr lang="cs-CZ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cs-CZ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tedy „oddělení“ ekonomického růstu od spotřeby materiálů a energie, nebyl zatím hodnověrně empiricky prokázán a zdá se, že je to </a:t>
            </a:r>
            <a:r>
              <a:rPr lang="cs-CZ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„absolutní nesmysl</a:t>
            </a:r>
            <a:r>
              <a:rPr lang="cs-CZ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cs-CZ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                                                     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(N.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Johanisová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 předmluva k Schumacher, E. F.: </a:t>
            </a:r>
            <a:r>
              <a:rPr lang="cs-CZ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Malé je milé, aneb jak by vypadala ekonomie, které by záleželo na lidech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Praha, Kořeny 2021, s. 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cs typeface="Times New Roman" panose="02020603050405020304" pitchFamily="18" charset="0"/>
              </a:rPr>
              <a:t>? Je řešením </a:t>
            </a:r>
            <a:r>
              <a:rPr lang="cs-CZ" sz="1800" dirty="0">
                <a:cs typeface="Times New Roman" panose="02020603050405020304" pitchFamily="18" charset="0"/>
              </a:rPr>
              <a:t>(a to řešením v kapitalismu uskutečnitelným) </a:t>
            </a:r>
            <a:r>
              <a:rPr lang="cs-CZ" sz="2000" b="1" dirty="0">
                <a:cs typeface="Times New Roman" panose="02020603050405020304" pitchFamily="18" charset="0"/>
              </a:rPr>
              <a:t>ne-růst?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např. dle </a:t>
            </a:r>
            <a:r>
              <a:rPr lang="cs-CZ" sz="1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Hickel</a:t>
            </a:r>
            <a:r>
              <a:rPr lang="cs-CZ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J.: </a:t>
            </a:r>
            <a:r>
              <a:rPr lang="cs-CZ" sz="16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Méně je více: Jak nerůst zachrání svět</a:t>
            </a:r>
            <a:r>
              <a:rPr lang="cs-CZ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Brno, Host 2022                                   (planeta má omezenou kapacitu a nastal čas přizpůsobit tomuto ekonomiku,                             </a:t>
            </a:r>
            <a:r>
              <a:rPr lang="cs-CZ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viníkem problémů má být globální ekonomický systém založený na idejích neustálého růstu</a:t>
            </a:r>
            <a:r>
              <a:rPr lang="cs-CZ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řešením zpomalení a ne-růst</a:t>
            </a:r>
            <a:r>
              <a:rPr lang="cs-CZ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b="1" dirty="0"/>
              <a:t>ekonomický růst je hlavní prioritou pouze v určité fázi vývoje společnosti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600" dirty="0"/>
              <a:t>J. S. </a:t>
            </a:r>
            <a:r>
              <a:rPr lang="cs-CZ" sz="1600" dirty="0" err="1"/>
              <a:t>Mill</a:t>
            </a:r>
            <a:r>
              <a:rPr lang="cs-CZ" sz="1600" dirty="0"/>
              <a:t> (výhody stacionární společnosti), J. M. </a:t>
            </a:r>
            <a:r>
              <a:rPr lang="cs-CZ" sz="1600" dirty="0" err="1"/>
              <a:t>Keynes</a:t>
            </a:r>
            <a:r>
              <a:rPr lang="cs-CZ" sz="1600" dirty="0"/>
              <a:t> (esej </a:t>
            </a:r>
            <a:r>
              <a:rPr lang="cs-CZ" sz="1600" i="1" dirty="0"/>
              <a:t>Ekonomické možnosti našich vnuků</a:t>
            </a:r>
            <a:r>
              <a:rPr lang="cs-CZ" sz="1600" dirty="0"/>
              <a:t>), R. F. </a:t>
            </a:r>
            <a:r>
              <a:rPr lang="cs-CZ" sz="1600" dirty="0" err="1"/>
              <a:t>Harrod</a:t>
            </a:r>
            <a:r>
              <a:rPr lang="cs-CZ" sz="1600" dirty="0"/>
              <a:t> (oligarchická spotřeba), F. Hirsch (poziční statky)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vize </a:t>
            </a:r>
            <a:r>
              <a:rPr lang="cs-CZ" sz="2000" b="1" dirty="0"/>
              <a:t>růstu nulového, záporného, regulovaného </a:t>
            </a:r>
            <a:r>
              <a:rPr lang="cs-CZ" sz="1600" dirty="0" err="1"/>
              <a:t>etc</a:t>
            </a:r>
            <a:r>
              <a:rPr lang="cs-CZ" sz="1600" dirty="0"/>
              <a:t>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600" dirty="0"/>
              <a:t>Zprávy Římského klubu, ekonomie kvality života, koncepty trvalé udržitelnosti </a:t>
            </a:r>
          </a:p>
        </p:txBody>
      </p:sp>
    </p:spTree>
    <p:extLst>
      <p:ext uri="{BB962C8B-B14F-4D97-AF65-F5344CB8AC3E}">
        <p14:creationId xmlns:p14="http://schemas.microsoft.com/office/powerpoint/2010/main" val="825100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94F928-2127-49C7-93B6-E7305AA8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08720"/>
          </a:xfrm>
        </p:spPr>
        <p:txBody>
          <a:bodyPr>
            <a:noAutofit/>
          </a:bodyPr>
          <a:lstStyle/>
          <a:p>
            <a:r>
              <a:rPr lang="cs-CZ" sz="4000" b="1" dirty="0"/>
              <a:t>Korona etapa 4.0 a sebedestrukce Západu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B99E9E-A272-40FE-8034-1A0D5C5AE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60932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b="1" dirty="0"/>
              <a:t>2020-22</a:t>
            </a:r>
            <a:r>
              <a:rPr lang="cs-CZ" sz="1800" dirty="0"/>
              <a:t> koronavirová globální panika – </a:t>
            </a:r>
            <a:r>
              <a:rPr lang="cs-CZ" sz="1800" b="1" dirty="0"/>
              <a:t>kolaps neoliberální globalizace v přímém přenosu </a:t>
            </a:r>
            <a:r>
              <a:rPr lang="cs-CZ" sz="1800" dirty="0"/>
              <a:t>(globalismus zničil odolnost ekonomik již před pandemií)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b="1" dirty="0"/>
              <a:t>dopady obrany před pandemií </a:t>
            </a:r>
            <a:r>
              <a:rPr lang="cs-CZ" sz="1800" dirty="0"/>
              <a:t>nejen na hospodářství, proměny společenského klimatu, </a:t>
            </a:r>
            <a:r>
              <a:rPr lang="cs-CZ" sz="1800" b="1" dirty="0"/>
              <a:t>jakoby přestaly platit ekonomické principy </a:t>
            </a:r>
            <a:r>
              <a:rPr lang="cs-CZ" sz="1800" dirty="0"/>
              <a:t>(udržitelné finance, zadlužení pod kontrolou aj.) dle Klaus, V. a kolektiv IVK: </a:t>
            </a:r>
            <a:r>
              <a:rPr lang="cs-CZ" sz="1800" i="1" dirty="0"/>
              <a:t>Ekonomické aspekty </a:t>
            </a:r>
            <a:r>
              <a:rPr lang="cs-CZ" sz="1800" i="1" dirty="0" err="1"/>
              <a:t>koronakrize</a:t>
            </a:r>
            <a:r>
              <a:rPr lang="cs-CZ" sz="1800" dirty="0"/>
              <a:t>. Praha, Institut Václava Klause 2020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b="1" dirty="0"/>
              <a:t>rozdělení společnosti</a:t>
            </a:r>
            <a:r>
              <a:rPr lang="cs-CZ" sz="1800" dirty="0"/>
              <a:t>, ohrožení dosavadní podoby společnosti dle Klaus, V.: </a:t>
            </a:r>
            <a:r>
              <a:rPr lang="cs-CZ" sz="1800" i="1" dirty="0"/>
              <a:t>Karanténa 2.0: Svět už není kulatý</a:t>
            </a:r>
            <a:r>
              <a:rPr lang="cs-CZ" sz="1800" dirty="0"/>
              <a:t>. Praha, Institut Václava Klause 2020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za éry Merkelové si 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Německo předsevzalo </a:t>
            </a:r>
            <a:r>
              <a:rPr lang="cs-CZ" sz="1800" b="1" i="1" dirty="0">
                <a:effectLst/>
                <a:ea typeface="Times New Roman" panose="02020603050405020304" pitchFamily="18" charset="0"/>
              </a:rPr>
              <a:t>„zachraňovat“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(Euro, Řecko, migranty, počasí a nakonec i celý svět), tam, kde je všechno podřízeno imperativu záchrany není již o čem diskutovat ani politicky rozhodovat – 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jiná cesta pro spasitele neexistuje</a:t>
            </a:r>
            <a:endParaRPr lang="cs-CZ" sz="1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širší rámec </a:t>
            </a:r>
            <a:r>
              <a:rPr lang="cs-CZ" sz="1800" b="1" dirty="0"/>
              <a:t>společenské krize Západu – frontální útok na západní civilizaci </a:t>
            </a:r>
            <a:r>
              <a:rPr lang="cs-CZ" sz="1800" dirty="0"/>
              <a:t>dle Klaus, V. &amp; kolektiv IVK: </a:t>
            </a:r>
            <a:r>
              <a:rPr lang="cs-CZ" sz="1800" i="1" dirty="0"/>
              <a:t>Sebedestrukce Západu</a:t>
            </a:r>
            <a:r>
              <a:rPr lang="cs-CZ" sz="1800" dirty="0"/>
              <a:t>. Praha, Institut Václava Klause 2020</a:t>
            </a:r>
            <a:r>
              <a:rPr lang="cs-CZ" sz="1800" b="1" dirty="0"/>
              <a:t> </a:t>
            </a:r>
            <a:r>
              <a:rPr lang="cs-CZ" sz="1800" dirty="0"/>
              <a:t>–</a:t>
            </a:r>
            <a:r>
              <a:rPr lang="cs-CZ" sz="1800" b="1" dirty="0"/>
              <a:t> hypertrofie liberalismu</a:t>
            </a:r>
            <a:r>
              <a:rPr lang="cs-CZ" sz="1800" dirty="0"/>
              <a:t>, </a:t>
            </a:r>
            <a:r>
              <a:rPr lang="cs-CZ" sz="1800" b="1" dirty="0"/>
              <a:t>krize tzv. liberální demokracie</a:t>
            </a:r>
            <a:r>
              <a:rPr lang="cs-CZ" sz="1800" dirty="0"/>
              <a:t>, nová kulturní revoluce, diktatura korektnosti a menšin, </a:t>
            </a:r>
            <a:r>
              <a:rPr lang="cs-CZ" sz="1800" b="1" dirty="0"/>
              <a:t>destrukce institucí a normálního života</a:t>
            </a:r>
            <a:r>
              <a:rPr lang="cs-CZ" sz="1800" dirty="0"/>
              <a:t>, likvidace identity, tradic a kořenů, omlouvání se za domnělé křivdy minulosti jako </a:t>
            </a:r>
            <a:r>
              <a:rPr lang="cs-CZ" sz="1800" b="1" dirty="0"/>
              <a:t>odvádění pozornosti</a:t>
            </a:r>
            <a:r>
              <a:rPr lang="cs-CZ" sz="1800" dirty="0"/>
              <a:t> od nerovností i nefungujícího multikulturalismu, přehlížení obětí nezaměstnanosti, sociálního deklasování, masové migrace apod.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2020-23 </a:t>
            </a:r>
            <a:r>
              <a:rPr lang="cs-CZ" sz="1800" b="1" dirty="0"/>
              <a:t>sebedestrukční tendence Západu zesílily</a:t>
            </a:r>
            <a:r>
              <a:rPr lang="cs-CZ" sz="1800" dirty="0"/>
              <a:t>, </a:t>
            </a:r>
            <a:r>
              <a:rPr lang="cs-CZ" sz="1800" b="1" dirty="0"/>
              <a:t>civilizační regres</a:t>
            </a:r>
            <a:r>
              <a:rPr lang="cs-CZ" sz="1800" dirty="0"/>
              <a:t>, nebezpečné vývojové tendence prudce akcelerovaly dle Klaus, V. &amp; kolektiv IVK: </a:t>
            </a:r>
            <a:r>
              <a:rPr lang="cs-CZ" sz="1800" i="1" dirty="0"/>
              <a:t>Sebedestrukce Západu 2.0</a:t>
            </a:r>
            <a:r>
              <a:rPr lang="cs-CZ" sz="1800" dirty="0"/>
              <a:t>. Praha, Institut Václava Klause 2023</a:t>
            </a:r>
            <a:r>
              <a:rPr lang="cs-CZ" sz="1800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84373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B05B3-032D-4775-9F4D-AFEC5BEF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cs-CZ" sz="4000" b="1" dirty="0"/>
              <a:t>AI – byl vypuštěn džin z láhve?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CBCB8A-C907-46A8-8A5A-7C95B733E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5527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b="1" dirty="0"/>
              <a:t>2023</a:t>
            </a:r>
            <a:r>
              <a:rPr lang="cs-CZ" sz="2000" dirty="0"/>
              <a:t> </a:t>
            </a:r>
            <a:r>
              <a:rPr lang="cs-CZ" sz="1800" dirty="0"/>
              <a:t>= </a:t>
            </a:r>
            <a:r>
              <a:rPr lang="cs-CZ" sz="1800" b="1" dirty="0"/>
              <a:t>rok zviditelnění </a:t>
            </a:r>
            <a:r>
              <a:rPr lang="cs-CZ" sz="2000" b="1" dirty="0"/>
              <a:t>AI </a:t>
            </a:r>
            <a:r>
              <a:rPr lang="cs-CZ" sz="1800" b="1" dirty="0"/>
              <a:t>v médiích</a:t>
            </a:r>
            <a:r>
              <a:rPr lang="cs-CZ" sz="1800" dirty="0"/>
              <a:t>, </a:t>
            </a:r>
            <a:r>
              <a:rPr lang="cs-CZ" sz="1800" b="1" dirty="0"/>
              <a:t>? další krok vývoje anebo revoluční skok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err="1"/>
              <a:t>ChatGPT</a:t>
            </a:r>
            <a:r>
              <a:rPr lang="cs-CZ" sz="1600" dirty="0"/>
              <a:t>, </a:t>
            </a:r>
            <a:r>
              <a:rPr lang="cs-CZ" sz="1600" dirty="0" err="1"/>
              <a:t>ChatGPT</a:t>
            </a:r>
            <a:r>
              <a:rPr lang="cs-CZ" sz="1600" dirty="0"/>
              <a:t>+, </a:t>
            </a:r>
            <a:r>
              <a:rPr lang="cs-CZ" sz="1600" b="1" dirty="0"/>
              <a:t>ChatGPT-4</a:t>
            </a:r>
            <a:r>
              <a:rPr lang="cs-CZ" sz="1600" dirty="0"/>
              <a:t>, Bing AI, Bard Google, Claude 2-100k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b="1" dirty="0"/>
              <a:t>generativní AI </a:t>
            </a:r>
            <a:r>
              <a:rPr lang="cs-CZ" sz="1600" dirty="0"/>
              <a:t>využívá </a:t>
            </a:r>
            <a:r>
              <a:rPr lang="cs-CZ" sz="1600" b="1" dirty="0"/>
              <a:t>velké jazykové modely </a:t>
            </a:r>
            <a:r>
              <a:rPr lang="cs-CZ" sz="1600" dirty="0"/>
              <a:t>(LLM) ke generování textu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vliv vývoje velkých jazykových modelů, exponenciálního růstu výkonu počítačů, strojového učení, množství dat (díky digitalizaci textů)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AI jako </a:t>
            </a:r>
            <a:r>
              <a:rPr lang="cs-CZ" sz="1800" b="1" dirty="0"/>
              <a:t>klíčový technologický trend</a:t>
            </a:r>
            <a:r>
              <a:rPr lang="cs-CZ" sz="1800" dirty="0"/>
              <a:t>, propojující různé obory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? </a:t>
            </a:r>
            <a:r>
              <a:rPr lang="cs-CZ" sz="1800" b="1" dirty="0"/>
              <a:t>směry vývoje AI</a:t>
            </a:r>
            <a:r>
              <a:rPr lang="cs-CZ" sz="1600" b="1" dirty="0"/>
              <a:t> </a:t>
            </a:r>
            <a:r>
              <a:rPr lang="cs-CZ" sz="1600" dirty="0"/>
              <a:t>(namísto jednoúčelovosti </a:t>
            </a:r>
            <a:r>
              <a:rPr lang="cs-CZ" sz="1600" b="1" dirty="0"/>
              <a:t>univerzálnost – </a:t>
            </a:r>
            <a:r>
              <a:rPr lang="cs-CZ" sz="1600" b="1" dirty="0" err="1"/>
              <a:t>multimodalita</a:t>
            </a:r>
            <a:r>
              <a:rPr lang="cs-CZ" sz="1600" b="1" dirty="0"/>
              <a:t> A</a:t>
            </a:r>
            <a:r>
              <a:rPr lang="cs-CZ" sz="1600" dirty="0"/>
              <a:t>I, ukrytí generativní AI do služeb Google, Microsoft, využití v byznysu, zákaznická podpora, AI jako osobní asistent či poradce, dystopické vize – většině lidí hrozí osud manipulovaného stáda, nepostaví se AI nakonec proti člověku – </a:t>
            </a:r>
            <a:r>
              <a:rPr lang="cs-CZ" sz="1600" b="1" dirty="0"/>
              <a:t>kam člověk (resp. čert) nemůže, tam pošle chatbota</a:t>
            </a:r>
            <a:r>
              <a:rPr lang="cs-CZ" sz="1600" dirty="0"/>
              <a:t> </a:t>
            </a:r>
            <a:r>
              <a:rPr lang="cs-CZ" sz="1600" dirty="0" err="1"/>
              <a:t>etc</a:t>
            </a:r>
            <a:r>
              <a:rPr lang="cs-CZ" sz="1600" dirty="0"/>
              <a:t>.)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? </a:t>
            </a:r>
            <a:r>
              <a:rPr lang="cs-CZ" sz="1800" b="1" dirty="0"/>
              <a:t>koho generativní AI nejdříve nahradí </a:t>
            </a:r>
            <a:r>
              <a:rPr lang="cs-CZ" sz="1600" dirty="0"/>
              <a:t>(profese či spíše pracovní úkony, vzniknou místa nová ?)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b="1" dirty="0"/>
              <a:t>problémy generativní AI</a:t>
            </a:r>
            <a:r>
              <a:rPr lang="cs-CZ" sz="1800" dirty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fungování jako </a:t>
            </a:r>
            <a:r>
              <a:rPr lang="cs-CZ" sz="1600" b="1" dirty="0" err="1"/>
              <a:t>black</a:t>
            </a:r>
            <a:r>
              <a:rPr lang="cs-CZ" sz="1600" b="1" dirty="0"/>
              <a:t> box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b="1" dirty="0"/>
              <a:t>bezpečnostní rizika</a:t>
            </a:r>
            <a:r>
              <a:rPr lang="cs-CZ" sz="1600" dirty="0"/>
              <a:t>, etické výzvy (včetně ztráty důvěry v autentičnost sděleného)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b="1" dirty="0"/>
              <a:t>halucinace</a:t>
            </a:r>
            <a:r>
              <a:rPr lang="cs-CZ" sz="1600" dirty="0"/>
              <a:t> (přesvědčivě si vymýšlí ve snaze o kreativnost)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zvládá </a:t>
            </a:r>
            <a:r>
              <a:rPr lang="cs-CZ" sz="1800" b="1" dirty="0"/>
              <a:t>korelace</a:t>
            </a:r>
            <a:r>
              <a:rPr lang="cs-CZ" sz="1800" dirty="0"/>
              <a:t> </a:t>
            </a:r>
            <a:r>
              <a:rPr lang="cs-CZ" sz="1600" dirty="0"/>
              <a:t>a </a:t>
            </a:r>
            <a:r>
              <a:rPr lang="cs-CZ" sz="1800" b="1" dirty="0"/>
              <a:t>reciprocitu</a:t>
            </a:r>
            <a:r>
              <a:rPr lang="cs-CZ" sz="1600" b="1" dirty="0"/>
              <a:t> </a:t>
            </a:r>
            <a:r>
              <a:rPr lang="cs-CZ" sz="1600" dirty="0"/>
              <a:t>(ovšem nerozumí, proč tomu tak je)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b="1" dirty="0"/>
              <a:t>mechaničnost</a:t>
            </a:r>
            <a:r>
              <a:rPr lang="cs-CZ" sz="1600" dirty="0"/>
              <a:t> (stále spíše počítá, nežli myslí, učí se z minulosti) – nebezpečí, že se lidské myšlení AI přizpůsobí a stane se také mechanickým </a:t>
            </a:r>
          </a:p>
          <a:p>
            <a:pPr marL="400050">
              <a:buFont typeface="Wingdings" panose="05000000000000000000" pitchFamily="2" charset="2"/>
              <a:buChar char="§"/>
            </a:pPr>
            <a:r>
              <a:rPr lang="cs-CZ" sz="1800" dirty="0"/>
              <a:t>optimismus dle </a:t>
            </a:r>
            <a:r>
              <a:rPr lang="cs-CZ" sz="1800" dirty="0" err="1"/>
              <a:t>Reese</a:t>
            </a:r>
            <a:r>
              <a:rPr lang="cs-CZ" sz="1800" dirty="0"/>
              <a:t>, B.: </a:t>
            </a:r>
            <a:r>
              <a:rPr lang="cs-CZ" sz="1800" i="1" dirty="0"/>
              <a:t>Čtvrtý věk: Inteligentní roboti, myslící počítače a budoucnost lidstva</a:t>
            </a:r>
            <a:r>
              <a:rPr lang="cs-CZ" sz="1800" dirty="0"/>
              <a:t>. Brno, </a:t>
            </a:r>
            <a:r>
              <a:rPr lang="cs-CZ" sz="1800" dirty="0" err="1"/>
              <a:t>Zoner</a:t>
            </a:r>
            <a:r>
              <a:rPr lang="cs-CZ" sz="1800" dirty="0"/>
              <a:t> </a:t>
            </a:r>
            <a:r>
              <a:rPr lang="cs-CZ" sz="1800" dirty="0" err="1"/>
              <a:t>Press</a:t>
            </a:r>
            <a:r>
              <a:rPr lang="cs-CZ" sz="1800" dirty="0"/>
              <a:t> 2022</a:t>
            </a:r>
          </a:p>
          <a:p>
            <a:pPr marL="800100" lvl="1">
              <a:buFont typeface="Wingdings" panose="05000000000000000000" pitchFamily="2" charset="2"/>
              <a:buChar char="§"/>
            </a:pPr>
            <a:r>
              <a:rPr lang="cs-CZ" sz="1600" dirty="0"/>
              <a:t>čtvrtý velký věk lidstva ve znamení </a:t>
            </a:r>
            <a:r>
              <a:rPr lang="cs-CZ" sz="1800" b="1" dirty="0"/>
              <a:t>robotů</a:t>
            </a:r>
            <a:r>
              <a:rPr lang="cs-CZ" sz="1800" dirty="0"/>
              <a:t> a </a:t>
            </a:r>
            <a:r>
              <a:rPr lang="cs-CZ" sz="1800" b="1" dirty="0"/>
              <a:t>AI </a:t>
            </a:r>
          </a:p>
        </p:txBody>
      </p:sp>
    </p:spTree>
    <p:extLst>
      <p:ext uri="{BB962C8B-B14F-4D97-AF65-F5344CB8AC3E}">
        <p14:creationId xmlns:p14="http://schemas.microsoft.com/office/powerpoint/2010/main" val="128397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Teorie transformace kapitalismu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61206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400" b="1" dirty="0"/>
              <a:t>moderní kapitalismus po II. SV</a:t>
            </a:r>
            <a:r>
              <a:rPr lang="cs-CZ" sz="3400" dirty="0"/>
              <a:t>, resp. dnešní </a:t>
            </a:r>
            <a:r>
              <a:rPr lang="cs-CZ" sz="3400" b="1" dirty="0"/>
              <a:t>postkapitalismus         </a:t>
            </a:r>
            <a:r>
              <a:rPr lang="cs-CZ" sz="3400" dirty="0"/>
              <a:t> </a:t>
            </a:r>
            <a:r>
              <a:rPr lang="cs-CZ" sz="2600" dirty="0"/>
              <a:t>(P. </a:t>
            </a:r>
            <a:r>
              <a:rPr lang="cs-CZ" sz="2600" dirty="0" err="1"/>
              <a:t>Mason</a:t>
            </a:r>
            <a:r>
              <a:rPr lang="cs-CZ" sz="2600" dirty="0"/>
              <a:t>, P. F. </a:t>
            </a:r>
            <a:r>
              <a:rPr lang="cs-CZ" sz="2600" dirty="0" err="1"/>
              <a:t>Drucker</a:t>
            </a:r>
            <a:r>
              <a:rPr lang="cs-CZ" sz="2600" dirty="0"/>
              <a:t>) </a:t>
            </a:r>
            <a:r>
              <a:rPr lang="cs-CZ" sz="3400" dirty="0"/>
              <a:t>se měl </a:t>
            </a:r>
            <a:r>
              <a:rPr lang="cs-CZ" sz="3400" i="1" dirty="0"/>
              <a:t>„obrodit“ </a:t>
            </a:r>
            <a:r>
              <a:rPr lang="cs-CZ" sz="3400" dirty="0"/>
              <a:t>a stát společností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industriální </a:t>
            </a:r>
            <a:r>
              <a:rPr lang="cs-CZ" sz="2600" dirty="0"/>
              <a:t>(R. C. F. Aron, J. K. </a:t>
            </a:r>
            <a:r>
              <a:rPr lang="cs-CZ" sz="2600" dirty="0" err="1"/>
              <a:t>Galbraith</a:t>
            </a:r>
            <a:r>
              <a:rPr lang="cs-CZ" sz="2600" dirty="0"/>
              <a:t>)</a:t>
            </a:r>
            <a:r>
              <a:rPr lang="cs-CZ" dirty="0"/>
              <a:t>, resp. </a:t>
            </a:r>
            <a:r>
              <a:rPr lang="cs-CZ" b="1" dirty="0"/>
              <a:t>postindustriální </a:t>
            </a:r>
            <a:r>
              <a:rPr lang="cs-CZ" sz="2600" dirty="0"/>
              <a:t>(D. Bell)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err="1"/>
              <a:t>technotronní</a:t>
            </a:r>
            <a:r>
              <a:rPr lang="cs-CZ" dirty="0"/>
              <a:t>,</a:t>
            </a:r>
            <a:r>
              <a:rPr lang="cs-CZ" b="1" dirty="0"/>
              <a:t> kyberneticko-elektronickou </a:t>
            </a:r>
            <a:r>
              <a:rPr lang="cs-CZ" sz="2600" dirty="0"/>
              <a:t>(Z. K. </a:t>
            </a:r>
            <a:r>
              <a:rPr lang="cs-CZ" sz="2600" dirty="0" err="1"/>
              <a:t>Brzezinski</a:t>
            </a:r>
            <a:r>
              <a:rPr lang="cs-CZ" sz="26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informační</a:t>
            </a:r>
            <a:r>
              <a:rPr lang="cs-CZ" dirty="0"/>
              <a:t>, resp. </a:t>
            </a:r>
            <a:r>
              <a:rPr lang="cs-CZ" b="1" dirty="0" err="1"/>
              <a:t>superindustriální</a:t>
            </a:r>
            <a:r>
              <a:rPr lang="cs-CZ" dirty="0"/>
              <a:t> </a:t>
            </a:r>
            <a:r>
              <a:rPr lang="cs-CZ" sz="2600" dirty="0"/>
              <a:t>(manželé </a:t>
            </a:r>
            <a:r>
              <a:rPr lang="cs-CZ" sz="2600" dirty="0" err="1"/>
              <a:t>Tofflerovi</a:t>
            </a:r>
            <a:r>
              <a:rPr lang="cs-CZ" sz="26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i="1" dirty="0"/>
              <a:t>„přírodním kapitalismem“ </a:t>
            </a:r>
            <a:r>
              <a:rPr lang="cs-CZ" sz="2600" dirty="0"/>
              <a:t>(novější Zprávy Římského klubu)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i="1" dirty="0"/>
              <a:t>„kapitalismem 4.0“</a:t>
            </a:r>
            <a:r>
              <a:rPr lang="cs-CZ" dirty="0"/>
              <a:t> </a:t>
            </a:r>
            <a:r>
              <a:rPr lang="cs-CZ" sz="2600" dirty="0"/>
              <a:t>(A. </a:t>
            </a:r>
            <a:r>
              <a:rPr lang="cs-CZ" sz="2600" dirty="0" err="1"/>
              <a:t>Kaletsky</a:t>
            </a:r>
            <a:r>
              <a:rPr lang="cs-CZ" sz="26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znalostní společností vědění </a:t>
            </a:r>
            <a:r>
              <a:rPr lang="cs-CZ" sz="2600" dirty="0"/>
              <a:t>(P. F. </a:t>
            </a:r>
            <a:r>
              <a:rPr lang="cs-CZ" sz="2600" dirty="0" err="1"/>
              <a:t>Drucker</a:t>
            </a:r>
            <a:r>
              <a:rPr lang="cs-CZ" sz="26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síťovou </a:t>
            </a:r>
            <a:r>
              <a:rPr lang="cs-CZ" sz="2600" dirty="0"/>
              <a:t>(M. </a:t>
            </a:r>
            <a:r>
              <a:rPr lang="cs-CZ" sz="2600" dirty="0" err="1"/>
              <a:t>Castells</a:t>
            </a:r>
            <a:r>
              <a:rPr lang="cs-CZ" sz="2600" dirty="0"/>
              <a:t>, J. </a:t>
            </a:r>
            <a:r>
              <a:rPr lang="cs-CZ" sz="2600" dirty="0" err="1"/>
              <a:t>Rifkin</a:t>
            </a:r>
            <a:r>
              <a:rPr lang="cs-CZ" sz="2600" dirty="0"/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digitální</a:t>
            </a:r>
            <a:r>
              <a:rPr lang="cs-CZ" dirty="0"/>
              <a:t> </a:t>
            </a:r>
            <a:r>
              <a:rPr lang="cs-CZ" sz="2600" dirty="0"/>
              <a:t>(D. </a:t>
            </a:r>
            <a:r>
              <a:rPr lang="cs-CZ" sz="2600" dirty="0" err="1"/>
              <a:t>Tapsott</a:t>
            </a:r>
            <a:r>
              <a:rPr lang="cs-CZ" sz="26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kapitalismem digitálních platforem </a:t>
            </a:r>
            <a:r>
              <a:rPr lang="cs-CZ" sz="2600" dirty="0"/>
              <a:t>(N. </a:t>
            </a:r>
            <a:r>
              <a:rPr lang="cs-CZ" sz="2600" dirty="0" err="1"/>
              <a:t>Srnicek</a:t>
            </a:r>
            <a:r>
              <a:rPr lang="cs-CZ" sz="2600" dirty="0"/>
              <a:t>)  </a:t>
            </a:r>
          </a:p>
          <a:p>
            <a:pPr marL="0" indent="0">
              <a:buNone/>
            </a:pPr>
            <a:r>
              <a:rPr lang="cs-CZ" sz="3400" dirty="0"/>
              <a:t>má jít o </a:t>
            </a:r>
            <a:r>
              <a:rPr lang="cs-CZ" sz="3400" b="1" dirty="0"/>
              <a:t>systém zásadně transformovaný</a:t>
            </a:r>
            <a:endParaRPr lang="cs-CZ" sz="3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900" b="1" dirty="0"/>
              <a:t>manažerskou revolucí </a:t>
            </a:r>
            <a:r>
              <a:rPr lang="cs-CZ" sz="2600" dirty="0"/>
              <a:t>(J. </a:t>
            </a:r>
            <a:r>
              <a:rPr lang="cs-CZ" sz="2600" dirty="0" err="1"/>
              <a:t>Burnham</a:t>
            </a:r>
            <a:r>
              <a:rPr lang="cs-CZ" sz="2600" dirty="0"/>
              <a:t>), </a:t>
            </a:r>
            <a:r>
              <a:rPr lang="cs-CZ" sz="2900" dirty="0"/>
              <a:t>resp. </a:t>
            </a:r>
            <a:r>
              <a:rPr lang="cs-CZ" sz="2900" b="1" dirty="0"/>
              <a:t>revolucí </a:t>
            </a:r>
            <a:r>
              <a:rPr lang="cs-CZ" sz="2900" b="1" dirty="0" err="1"/>
              <a:t>leadershipu</a:t>
            </a:r>
            <a:endParaRPr lang="cs-CZ" sz="29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900" b="1" dirty="0"/>
              <a:t>konvergenčními procesy </a:t>
            </a:r>
            <a:r>
              <a:rPr lang="cs-CZ" sz="2600" dirty="0"/>
              <a:t>(J. </a:t>
            </a:r>
            <a:r>
              <a:rPr lang="cs-CZ" sz="2600" dirty="0" err="1"/>
              <a:t>Tinbergen</a:t>
            </a:r>
            <a:r>
              <a:rPr lang="cs-CZ" sz="2600" dirty="0"/>
              <a:t>, J. K. </a:t>
            </a:r>
            <a:r>
              <a:rPr lang="cs-CZ" sz="2600" dirty="0" err="1"/>
              <a:t>Galbraith</a:t>
            </a:r>
            <a:r>
              <a:rPr lang="cs-CZ" sz="26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900" dirty="0"/>
              <a:t> </a:t>
            </a:r>
            <a:r>
              <a:rPr lang="cs-CZ" sz="2900" b="1" i="1" dirty="0"/>
              <a:t>„třetí cestou</a:t>
            </a:r>
            <a:r>
              <a:rPr lang="cs-CZ" sz="2900" b="1" dirty="0"/>
              <a:t>“ </a:t>
            </a:r>
            <a:r>
              <a:rPr lang="cs-CZ" sz="2900" dirty="0"/>
              <a:t>tržního hospodářství </a:t>
            </a:r>
            <a:r>
              <a:rPr lang="cs-CZ" sz="2600" dirty="0"/>
              <a:t>(A. </a:t>
            </a:r>
            <a:r>
              <a:rPr lang="cs-CZ" sz="2600" dirty="0" err="1"/>
              <a:t>Giddens</a:t>
            </a:r>
            <a:r>
              <a:rPr lang="cs-CZ" sz="2600" dirty="0"/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900" b="1" dirty="0"/>
              <a:t>digitalizací </a:t>
            </a:r>
            <a:r>
              <a:rPr lang="cs-CZ" sz="2600" dirty="0"/>
              <a:t>(P. </a:t>
            </a:r>
            <a:r>
              <a:rPr lang="cs-CZ" sz="2600" dirty="0" err="1"/>
              <a:t>Mason</a:t>
            </a:r>
            <a:r>
              <a:rPr lang="cs-CZ" sz="2600" dirty="0"/>
              <a:t>)</a:t>
            </a:r>
          </a:p>
          <a:p>
            <a:pPr marL="0" indent="0" algn="just">
              <a:buNone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671134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AD249-2393-4396-8BBC-82F5159E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20080"/>
          </a:xfrm>
        </p:spPr>
        <p:txBody>
          <a:bodyPr>
            <a:normAutofit fontScale="90000"/>
          </a:bodyPr>
          <a:lstStyle/>
          <a:p>
            <a:r>
              <a:rPr lang="cs-CZ" b="1" i="1" dirty="0"/>
              <a:t>„Staré“ </a:t>
            </a:r>
            <a:r>
              <a:rPr lang="cs-CZ" b="1" dirty="0"/>
              <a:t>teorie transformace kapitalismu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C01CAD-87AD-4DDC-B53D-29FFC0333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7606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cca do přelomu 80. a 90. let 20. století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zohlednění proměn směrem k dalšímu zespolečenštění kapitálu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zejména v 60.-70. letech byly populární a propagandisticky využívány </a:t>
            </a: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teorie manažerského řádu, manažerské společnosti či revoluce</a:t>
            </a:r>
            <a:r>
              <a:rPr lang="cs-C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(s kořeny před I. světovou válkou a modernějšími verzemi v podobě </a:t>
            </a:r>
            <a:r>
              <a:rPr lang="cs-CZ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„leadershipu“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apod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.), </a:t>
            </a: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koncepce korporativního kapitalismu 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hlásající snižování role vlastníků a změny chování korporací, </a:t>
            </a: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teorie demokratizace kapitálu a revoluce v důchodech 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(s verzí </a:t>
            </a:r>
            <a:r>
              <a:rPr lang="cs-CZ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„lidového kapitalismu“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oprášeného v kupónové privatizaci, ohledně novějších verzí např. zaměstnanecké akcionářství ESOP či </a:t>
            </a:r>
            <a:r>
              <a:rPr lang="cs-CZ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kooperativismus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 </a:t>
            </a:r>
            <a:r>
              <a:rPr lang="cs-CZ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Mondragónském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družstevním stylu), </a:t>
            </a: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koncepce státu všeobecného blahobytu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teorie smíšené ekonomiky 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teorie konvergence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další podoby reprezentují doktríny </a:t>
            </a:r>
            <a:r>
              <a:rPr lang="cs-CZ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1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industrialistů</a:t>
            </a:r>
            <a:r>
              <a:rPr lang="cs-CZ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1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postindustrialistů</a:t>
            </a:r>
            <a:r>
              <a:rPr lang="cs-CZ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teorie společnosti industriální a postindustriální, resp. informační 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apod. (včetně modelů nové industriální společnosti, resp. úvah o </a:t>
            </a:r>
            <a:r>
              <a:rPr lang="cs-CZ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„jednotné industriální společnosti“ 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jednotící tezí je, že technologický pokrok v souvislosti s vědeckotechnickou revolucí má vést k dokonalejší společnosti, která již vlastně nemá být kapitalistická, má být charakterizována např. přechodem od </a:t>
            </a:r>
            <a:r>
              <a:rPr lang="cs-CZ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„ekonomiky chudoby“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stadia </a:t>
            </a:r>
            <a:r>
              <a:rPr lang="cs-CZ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„ekonomiky hojnosti“ 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(J. K. </a:t>
            </a:r>
            <a:r>
              <a:rPr lang="cs-CZ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Galbraith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resp. </a:t>
            </a:r>
            <a:r>
              <a:rPr lang="cs-CZ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„společnosti masové spotřeby“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(W. W. </a:t>
            </a:r>
            <a:r>
              <a:rPr lang="cs-CZ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Rostow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)), se kterými souvisí koncept </a:t>
            </a:r>
            <a:r>
              <a:rPr lang="cs-CZ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„deideologizace“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podle kterého měly politické ideologie liberalismu, konzervatismu i socialismu po II. SV společně akceptovat </a:t>
            </a:r>
            <a:r>
              <a:rPr lang="cs-C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ideu řízeného kapitalismu</a:t>
            </a:r>
            <a:endParaRPr lang="cs-CZ" sz="1400" b="1" dirty="0">
              <a:effectLst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šířeji do konglomerátu transformačních teorií lze řadit také </a:t>
            </a:r>
            <a:r>
              <a:rPr lang="cs-C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reformistické koncepce </a:t>
            </a:r>
            <a:r>
              <a:rPr lang="cs-CZ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keynesiánců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technokratické teorie </a:t>
            </a:r>
            <a:r>
              <a:rPr lang="cs-CZ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institucionalistů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přístupy </a:t>
            </a:r>
            <a:r>
              <a:rPr lang="cs-CZ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neoinstitucionalistů</a:t>
            </a:r>
            <a:r>
              <a:rPr lang="cs-C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anebo </a:t>
            </a:r>
            <a:r>
              <a:rPr lang="cs-C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teorii samolikvidace kapitalismu J. A. </a:t>
            </a:r>
            <a:r>
              <a:rPr lang="cs-CZ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Schumpetera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případně úvahy jeho nejrůznějších pokračovatelů, teorií transformace svého druhu je i </a:t>
            </a:r>
            <a:r>
              <a:rPr lang="cs-C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koncept velké transformace K. P. </a:t>
            </a:r>
            <a:r>
              <a:rPr lang="cs-CZ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Polanyie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obecnějším kontextu – a v rovině různých disciplín – globální reorganizaci a proměny kapitalismu diskutují mnohé sociálně-ekonomické školy a koncepce, typu </a:t>
            </a:r>
            <a:r>
              <a:rPr lang="cs-C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teorií rozvoje či modernizace 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(W. W. </a:t>
            </a:r>
            <a:r>
              <a:rPr lang="cs-CZ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Rostow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teorie </a:t>
            </a:r>
            <a:r>
              <a:rPr lang="cs-CZ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světosystémů</a:t>
            </a:r>
            <a:r>
              <a:rPr lang="cs-C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(I. M. </a:t>
            </a:r>
            <a:r>
              <a:rPr lang="cs-CZ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Wallerstein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teorie závislosti a propojenosti ekonomik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teorie flexibilní akumulace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teorie </a:t>
            </a:r>
            <a:r>
              <a:rPr lang="cs-CZ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deindustrializace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teorie hegemonické nestability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teorie přechodu k </a:t>
            </a:r>
            <a:r>
              <a:rPr lang="cs-CZ" sz="1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„neorganizovanému kapitalismu“</a:t>
            </a:r>
            <a:r>
              <a:rPr lang="cs-CZ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anebo </a:t>
            </a:r>
            <a:r>
              <a:rPr lang="cs-C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úvahy o kapitalismu R. B. Reicha 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aj.</a:t>
            </a:r>
            <a:r>
              <a:rPr lang="cs-CZ" sz="140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855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BDE8C-52F5-D965-6D83-03A698BF0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cs-CZ" sz="4000" b="1" dirty="0"/>
              <a:t>Americká poptávka BW 3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66C191-328F-2757-19CF-260D132D3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200" dirty="0"/>
              <a:t>diskuze </a:t>
            </a:r>
            <a:r>
              <a:rPr lang="cs-CZ" sz="2600" b="1" dirty="0"/>
              <a:t>o konci </a:t>
            </a:r>
            <a:r>
              <a:rPr lang="cs-CZ" sz="2600" b="1" dirty="0" err="1"/>
              <a:t>Brettonwoodského</a:t>
            </a:r>
            <a:r>
              <a:rPr lang="cs-CZ" sz="2600" b="1" dirty="0"/>
              <a:t> systému 2 </a:t>
            </a:r>
            <a:r>
              <a:rPr lang="cs-CZ" sz="2200" dirty="0"/>
              <a:t>(BW 2) hlavně od Velké recese, úvahy o </a:t>
            </a:r>
            <a:r>
              <a:rPr lang="cs-CZ" sz="2200" dirty="0" err="1"/>
              <a:t>postdolarovém</a:t>
            </a:r>
            <a:r>
              <a:rPr lang="cs-CZ" sz="2200" dirty="0"/>
              <a:t> světě – polycentrickém globálním měnovém systému, oprašování návrhů J. M. </a:t>
            </a:r>
            <a:r>
              <a:rPr lang="cs-CZ" sz="2200" dirty="0" err="1"/>
              <a:t>Keynese</a:t>
            </a:r>
            <a:r>
              <a:rPr lang="cs-CZ" sz="2200" dirty="0"/>
              <a:t> (</a:t>
            </a:r>
            <a:r>
              <a:rPr lang="cs-CZ" sz="2200" dirty="0" err="1"/>
              <a:t>bancor</a:t>
            </a:r>
            <a:r>
              <a:rPr lang="cs-CZ" sz="2200" dirty="0"/>
              <a:t>) atp.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dnes Trumpův pokus o BW3 především proti Číně                             </a:t>
            </a:r>
            <a:r>
              <a:rPr lang="cs-CZ" sz="2200" dirty="0"/>
              <a:t>(aby se z továrny světa nestala investorem světa, Čína je již největší ekonomikou světa podle HDP parity kupní síly, podle nominálního HDP je druhá)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BW 3</a:t>
            </a:r>
            <a:r>
              <a:rPr lang="cs-CZ" sz="2600" dirty="0"/>
              <a:t>:</a:t>
            </a:r>
            <a:r>
              <a:rPr lang="cs-CZ" sz="2600" b="1" dirty="0"/>
              <a:t> narovnání pro USA nevýhodného celního systému, podepření nejenom vojenskou silou, ale i strategickými surovinami a kryptoměnami </a:t>
            </a:r>
            <a:r>
              <a:rPr lang="cs-CZ" sz="2200" dirty="0"/>
              <a:t>(nový ekonomický řád založený na hmotných aktivech a komoditách dále narušuje dominantní statut USD jako rezervní měny – obchod Trumpa s Ukrajinou (</a:t>
            </a:r>
            <a:r>
              <a:rPr lang="cs-CZ" sz="2600" b="1" dirty="0"/>
              <a:t>munice za těžební práva</a:t>
            </a:r>
            <a:r>
              <a:rPr lang="cs-CZ" sz="2200" dirty="0"/>
              <a:t>))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BW 2</a:t>
            </a:r>
            <a:r>
              <a:rPr lang="cs-CZ" sz="2600" dirty="0"/>
              <a:t>:</a:t>
            </a:r>
            <a:r>
              <a:rPr lang="cs-CZ" sz="2600" b="1" dirty="0"/>
              <a:t> </a:t>
            </a:r>
            <a:r>
              <a:rPr lang="cs-CZ" sz="2200" dirty="0"/>
              <a:t>1971-2022? (sankce na Rusko), konec omezené směnitelnosti USD za zlato, pokračování navázání některých měn na USD, podepřeno hospodářskou a vojenskou silou USA </a:t>
            </a:r>
            <a:r>
              <a:rPr lang="cs-CZ" sz="2600" b="1" dirty="0"/>
              <a:t>v soupeření proti SSSR</a:t>
            </a:r>
            <a:r>
              <a:rPr lang="cs-CZ" sz="2200" dirty="0"/>
              <a:t>, za to výhodné exportní podmínky pro partnery do USA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 err="1"/>
              <a:t>Brettonwoodský</a:t>
            </a:r>
            <a:r>
              <a:rPr lang="cs-CZ" sz="2600" b="1" dirty="0"/>
              <a:t> (měnový) systém 1</a:t>
            </a:r>
            <a:r>
              <a:rPr lang="cs-CZ" sz="2400" dirty="0"/>
              <a:t>:</a:t>
            </a:r>
            <a:r>
              <a:rPr lang="cs-CZ" sz="2400" b="1" dirty="0"/>
              <a:t> </a:t>
            </a:r>
            <a:r>
              <a:rPr lang="cs-CZ" sz="2200" dirty="0"/>
              <a:t>1945-71, založený na fixních měnových kurzech napojených na USD, </a:t>
            </a:r>
            <a:r>
              <a:rPr lang="cs-CZ" sz="2600" b="1" dirty="0"/>
              <a:t>USD se stal globální rezervní měnou</a:t>
            </a:r>
            <a:r>
              <a:rPr lang="cs-CZ" sz="2200" dirty="0"/>
              <a:t>, pokus o zlatou kotvu – směnitelnost USD za zlato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756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D533E3-146A-42A7-8CE2-BF030223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6943"/>
            <a:ext cx="8784976" cy="778098"/>
          </a:xfrm>
        </p:spPr>
        <p:txBody>
          <a:bodyPr>
            <a:normAutofit fontScale="90000"/>
          </a:bodyPr>
          <a:lstStyle/>
          <a:p>
            <a:r>
              <a:rPr lang="cs-CZ" b="1" i="1" dirty="0"/>
              <a:t>„Nové“ </a:t>
            </a:r>
            <a:r>
              <a:rPr lang="cs-CZ" b="1" dirty="0"/>
              <a:t>teorie transformace kapitalismu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FE3E98-6B05-4FD8-96E7-337482DC7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80526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cs-CZ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reflektují rozpad socialistické světové soustavy a aktuální rozpory 21. století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 od poloviny 70. let </a:t>
            </a: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ústup teorií konvergence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následně  umocněný zánikem tzv. reálného socialismu (s tím, jak tento historicky nastal drtivá většinu teorií transformace vůbec nepočítala)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další trend v podobě modifikací konceptů industriální společnosti do podob </a:t>
            </a: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teorií společnosti postindustriální, </a:t>
            </a:r>
            <a:r>
              <a:rPr lang="cs-CZ" sz="21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superindustriální</a:t>
            </a: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1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technotronní</a:t>
            </a: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nebo informační 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(manželé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Tofflerovi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s převratnými změnami ICT vedoucími k zásadním proměnám celé společnosti operují od 80. let různé varianty </a:t>
            </a: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teorie informační revoluce a společnosti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alší postup globalizace i splasklé bubliny tzv. </a:t>
            </a:r>
            <a:r>
              <a:rPr lang="cs-CZ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„nové ekonomiky“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90. let spojovány s termínem </a:t>
            </a: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digitální ekonomika 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(D.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Tapscott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a </a:t>
            </a: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ekonomika, i celá společnost, znalostní 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(P. F.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Drucker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moderní a postmoderní kapitalismus, resp. </a:t>
            </a: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postkapitalismus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(P.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Mason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P. F.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Drucker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se měl  transformovat ve </a:t>
            </a: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znalostní společnost vědění 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(P. F.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Drucker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společností síťovou            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(M.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Castells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J.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Rifkin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společnosti digitální 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(D.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Tapsott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sz="21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„kapitalismus 4.0“</a:t>
            </a: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(A.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Kaletsky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kapitalismus</a:t>
            </a:r>
            <a:r>
              <a:rPr lang="cs-CZ" sz="19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„zelený“</a:t>
            </a:r>
            <a:r>
              <a:rPr lang="cs-CZ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(E. U.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Weizsäcker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či </a:t>
            </a:r>
            <a:r>
              <a:rPr lang="cs-CZ" sz="19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„přírodní“ 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(novější Zprávy Římského klubu), </a:t>
            </a:r>
            <a:r>
              <a:rPr lang="cs-CZ" sz="19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„kapitalismu bez kapitálu“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pod vlivem vstupu do </a:t>
            </a:r>
            <a:r>
              <a:rPr lang="cs-CZ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„nehmotného světa“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(J.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Haskel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S.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Westlake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sz="1900" dirty="0">
                <a:effectLst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effectLst/>
              </a:rPr>
              <a:t>úvahy o tzv. nové ekonomice </a:t>
            </a:r>
            <a:r>
              <a:rPr lang="cs-CZ" sz="1900" dirty="0">
                <a:effectLst/>
              </a:rPr>
              <a:t>(např. 90. let, později 4.0, 5.0, cirkulární ekonomice </a:t>
            </a:r>
            <a:r>
              <a:rPr lang="cs-CZ" sz="1900" dirty="0" err="1">
                <a:effectLst/>
              </a:rPr>
              <a:t>etc</a:t>
            </a:r>
            <a:r>
              <a:rPr lang="cs-CZ" sz="1900" dirty="0">
                <a:effectLst/>
              </a:rPr>
              <a:t>.)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koncepty sdílené ekonomiky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blízké bublině 4.0, fungování digitálních platforem má být ústředním prvkem </a:t>
            </a:r>
            <a:r>
              <a:rPr lang="cs-CZ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„kapitalismu platforem“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(N.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Srnicek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projekty ekonomik a společností 4.0, 5.0, včetně </a:t>
            </a:r>
            <a:r>
              <a:rPr lang="cs-CZ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„zelené“ </a:t>
            </a:r>
            <a:r>
              <a:rPr lang="cs-C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etapy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oprášení staršího konceptu v podobě </a:t>
            </a:r>
            <a:r>
              <a:rPr lang="cs-CZ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„kapitalismu stakeholderů“</a:t>
            </a:r>
            <a:r>
              <a:rPr lang="cs-CZ" sz="21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(K.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Schwab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koncept Velkého resetu </a:t>
            </a:r>
            <a:r>
              <a:rPr 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(K. M. </a:t>
            </a:r>
            <a:r>
              <a:rPr lang="cs-CZ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Schwab</a:t>
            </a:r>
            <a:r>
              <a:rPr 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inkluzivní kapitalismus </a:t>
            </a:r>
            <a:r>
              <a:rPr 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(papež František)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vedle desítek sociálně-ekonomických konceptů transformace kapitalismu jsou od 90. let 20. století aktuální též různé teorie transformace socialismu v kapitalismus    </a:t>
            </a:r>
            <a:endParaRPr lang="cs-CZ" sz="19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1173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98AB3-5966-6B16-4454-74221CD55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cs-CZ" sz="4000" b="1" dirty="0"/>
              <a:t>Inflace v postkovidové době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0171D4-01C8-DCBE-262F-751D47D9C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600" dirty="0">
                <a:cs typeface="Arial" panose="020B0604020202020204" pitchFamily="34" charset="0"/>
              </a:rPr>
              <a:t>specifika krize doby kovidové, včetně </a:t>
            </a:r>
            <a:r>
              <a:rPr lang="cs-CZ" altLang="cs-CZ" sz="2600" b="1" dirty="0">
                <a:cs typeface="Arial" panose="020B0604020202020204" pitchFamily="34" charset="0"/>
              </a:rPr>
              <a:t>nepřiznané změny úlohy </a:t>
            </a:r>
            <a:r>
              <a:rPr lang="cs-CZ" altLang="cs-CZ" sz="2600" b="1" dirty="0">
                <a:ea typeface="Times New Roman" panose="02020603050405020304" pitchFamily="18" charset="0"/>
                <a:cs typeface="Arial" panose="020B0604020202020204" pitchFamily="34" charset="0"/>
              </a:rPr>
              <a:t>centrálních bank, které měly přijít o tzv. nezávislost</a:t>
            </a:r>
            <a:r>
              <a:rPr lang="cs-CZ" altLang="cs-CZ" sz="26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altLang="cs-CZ" sz="2600" b="1" dirty="0">
                <a:cs typeface="Arial" panose="020B0604020202020204" pitchFamily="34" charset="0"/>
              </a:rPr>
              <a:t>politika </a:t>
            </a:r>
            <a:r>
              <a:rPr lang="cs-CZ" altLang="cs-CZ" sz="2600" b="1" dirty="0" err="1">
                <a:cs typeface="Arial" panose="020B0604020202020204" pitchFamily="34" charset="0"/>
              </a:rPr>
              <a:t>kovidismu</a:t>
            </a:r>
            <a:r>
              <a:rPr lang="cs-CZ" altLang="cs-CZ" sz="2600" b="1" dirty="0">
                <a:cs typeface="Arial" panose="020B0604020202020204" pitchFamily="34" charset="0"/>
              </a:rPr>
              <a:t> → </a:t>
            </a:r>
            <a:r>
              <a:rPr lang="cs-CZ" altLang="cs-CZ" sz="2600" dirty="0">
                <a:cs typeface="Arial" panose="020B0604020202020204" pitchFamily="34" charset="0"/>
              </a:rPr>
              <a:t>pokles výroby a extrémní peněžní expanze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600" dirty="0">
                <a:cs typeface="Arial" panose="020B0604020202020204" pitchFamily="34" charset="0"/>
              </a:rPr>
              <a:t>hrozba </a:t>
            </a:r>
            <a:r>
              <a:rPr lang="cs-CZ" altLang="cs-CZ" sz="2600" b="1" dirty="0" err="1">
                <a:cs typeface="Arial" panose="020B0604020202020204" pitchFamily="34" charset="0"/>
              </a:rPr>
              <a:t>greenflace</a:t>
            </a:r>
            <a:r>
              <a:rPr lang="cs-CZ" altLang="cs-CZ" sz="2600" dirty="0">
                <a:cs typeface="Arial" panose="020B0604020202020204" pitchFamily="34" charset="0"/>
              </a:rPr>
              <a:t> </a:t>
            </a:r>
            <a:r>
              <a:rPr lang="cs-CZ" altLang="cs-CZ" sz="2400" dirty="0">
                <a:cs typeface="Arial" panose="020B0604020202020204" pitchFamily="34" charset="0"/>
              </a:rPr>
              <a:t>(spásou dluhové unie má být digitalizace a ozelenění)</a:t>
            </a:r>
            <a:r>
              <a:rPr lang="cs-CZ" altLang="cs-CZ" sz="2600" dirty="0">
                <a:cs typeface="Arial" panose="020B0604020202020204" pitchFamily="34" charset="0"/>
              </a:rPr>
              <a:t>, </a:t>
            </a:r>
            <a:r>
              <a:rPr lang="cs-CZ" altLang="cs-CZ" sz="2600" b="1" dirty="0">
                <a:cs typeface="Arial" panose="020B0604020202020204" pitchFamily="34" charset="0"/>
              </a:rPr>
              <a:t>dystopické projekty </a:t>
            </a:r>
            <a:r>
              <a:rPr lang="cs-CZ" altLang="cs-CZ" sz="2600" dirty="0">
                <a:cs typeface="Arial" panose="020B0604020202020204" pitchFamily="34" charset="0"/>
              </a:rPr>
              <a:t>Velký reset, Green </a:t>
            </a:r>
            <a:r>
              <a:rPr lang="cs-CZ" altLang="cs-CZ" sz="2600" dirty="0" err="1">
                <a:cs typeface="Arial" panose="020B0604020202020204" pitchFamily="34" charset="0"/>
              </a:rPr>
              <a:t>Deal</a:t>
            </a:r>
            <a:r>
              <a:rPr lang="cs-CZ" altLang="cs-CZ" sz="2600" dirty="0">
                <a:cs typeface="Arial" panose="020B0604020202020204" pitchFamily="34" charset="0"/>
              </a:rPr>
              <a:t>, evropský průmysl 5.0 </a:t>
            </a:r>
            <a:r>
              <a:rPr lang="cs-CZ" altLang="cs-CZ" sz="2600" dirty="0" err="1">
                <a:cs typeface="Arial" panose="020B0604020202020204" pitchFamily="34" charset="0"/>
              </a:rPr>
              <a:t>etc</a:t>
            </a:r>
            <a:r>
              <a:rPr lang="cs-CZ" altLang="cs-CZ" sz="2600" dirty="0"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/>
              <a:t>hrozba stagflace či </a:t>
            </a:r>
            <a:r>
              <a:rPr lang="cs-CZ" sz="2600" b="1" dirty="0" err="1"/>
              <a:t>slowflace</a:t>
            </a:r>
            <a:r>
              <a:rPr lang="cs-CZ" sz="2600" b="1" dirty="0"/>
              <a:t> </a:t>
            </a:r>
            <a:r>
              <a:rPr lang="cs-CZ" sz="2400" dirty="0"/>
              <a:t>(vysoká inflace a nízká nezaměstnanost)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600" dirty="0">
                <a:cs typeface="Arial" panose="020B0604020202020204" pitchFamily="34" charset="0"/>
              </a:rPr>
              <a:t>Západ v dokonalé bouři (</a:t>
            </a:r>
            <a:r>
              <a:rPr lang="cs-CZ" altLang="cs-CZ" sz="2600" b="1" dirty="0">
                <a:cs typeface="Arial" panose="020B0604020202020204" pitchFamily="34" charset="0"/>
              </a:rPr>
              <a:t>synergie krizí </a:t>
            </a:r>
            <a:r>
              <a:rPr lang="cs-CZ" altLang="cs-CZ" sz="2400" dirty="0">
                <a:cs typeface="Arial" panose="020B0604020202020204" pitchFamily="34" charset="0"/>
              </a:rPr>
              <a:t>– souběh krize energetické, krize potravinové, krize vedení ve světě, finanční krize, krize dolaru jako dominantní měny aj.)</a:t>
            </a:r>
            <a:r>
              <a:rPr lang="cs-CZ" altLang="cs-CZ" sz="2600" dirty="0">
                <a:cs typeface="Arial" panose="020B0604020202020204" pitchFamily="34" charset="0"/>
              </a:rPr>
              <a:t> + </a:t>
            </a:r>
            <a:r>
              <a:rPr lang="cs-CZ" altLang="cs-CZ" sz="2600" b="1" dirty="0" err="1">
                <a:cs typeface="Arial" panose="020B0604020202020204" pitchFamily="34" charset="0"/>
              </a:rPr>
              <a:t>proxy</a:t>
            </a:r>
            <a:r>
              <a:rPr lang="cs-CZ" altLang="cs-CZ" sz="2600" b="1" dirty="0">
                <a:cs typeface="Arial" panose="020B0604020202020204" pitchFamily="34" charset="0"/>
              </a:rPr>
              <a:t> válka </a:t>
            </a:r>
            <a:r>
              <a:rPr lang="cs-CZ" altLang="cs-CZ" sz="2600" dirty="0">
                <a:cs typeface="Arial" panose="020B0604020202020204" pitchFamily="34" charset="0"/>
              </a:rPr>
              <a:t>na Ukrajině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600" dirty="0">
                <a:cs typeface="Arial" panose="020B0604020202020204" pitchFamily="34" charset="0"/>
              </a:rPr>
              <a:t>problém </a:t>
            </a:r>
            <a:r>
              <a:rPr lang="cs-CZ" altLang="cs-CZ" sz="2600" b="1" dirty="0">
                <a:cs typeface="Arial" panose="020B0604020202020204" pitchFamily="34" charset="0"/>
              </a:rPr>
              <a:t>vývoje V </a:t>
            </a:r>
            <a:r>
              <a:rPr lang="cs-CZ" altLang="cs-CZ" sz="2600" dirty="0">
                <a:cs typeface="Arial" panose="020B0604020202020204" pitchFamily="34" charset="0"/>
              </a:rPr>
              <a:t>dle kvantitativní teorie peněz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600" i="1" dirty="0">
                <a:cs typeface="Arial" panose="020B0604020202020204" pitchFamily="34" charset="0"/>
              </a:rPr>
              <a:t>M . V = P . Y</a:t>
            </a:r>
            <a:r>
              <a:rPr lang="cs-CZ" altLang="cs-CZ" sz="2600" dirty="0">
                <a:cs typeface="Arial" panose="020B0604020202020204" pitchFamily="34" charset="0"/>
              </a:rPr>
              <a:t>, </a:t>
            </a:r>
            <a:r>
              <a:rPr lang="cs-CZ" altLang="cs-CZ" sz="2600" b="1" i="1" dirty="0">
                <a:cs typeface="Times New Roman" panose="02020603050405020304" pitchFamily="18" charset="0"/>
              </a:rPr>
              <a:t>P = (M . V) /  Y</a:t>
            </a:r>
            <a:r>
              <a:rPr lang="cs-CZ" altLang="cs-CZ" sz="2600" dirty="0">
                <a:cs typeface="Times New Roman" panose="02020603050405020304" pitchFamily="18" charset="0"/>
              </a:rPr>
              <a:t>, aproximativně </a:t>
            </a:r>
            <a:r>
              <a:rPr lang="el-GR" altLang="cs-CZ" sz="2600" dirty="0">
                <a:cs typeface="Times New Roman" panose="02020603050405020304" pitchFamily="18" charset="0"/>
              </a:rPr>
              <a:t>Δ𝑝 </a:t>
            </a:r>
            <a:r>
              <a:rPr lang="cs-CZ" altLang="cs-CZ" sz="2600" dirty="0">
                <a:cs typeface="Times New Roman" panose="02020603050405020304" pitchFamily="18" charset="0"/>
              </a:rPr>
              <a:t>či</a:t>
            </a:r>
            <a:r>
              <a:rPr lang="el-GR" altLang="cs-CZ" sz="2600" dirty="0">
                <a:cs typeface="Times New Roman" panose="02020603050405020304" pitchFamily="18" charset="0"/>
              </a:rPr>
              <a:t> 𝜋 = Δ𝑚 + Δ𝑣 − Δ𝑦</a:t>
            </a:r>
            <a:endParaRPr lang="cs-CZ" altLang="cs-CZ" sz="2600" dirty="0"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600" dirty="0">
                <a:cs typeface="Arial" panose="020B0604020202020204" pitchFamily="34" charset="0"/>
              </a:rPr>
              <a:t>ve druhé dekádě 21. století </a:t>
            </a:r>
            <a:r>
              <a:rPr lang="cs-CZ" altLang="cs-CZ" sz="2600" b="1" dirty="0">
                <a:cs typeface="Arial" panose="020B0604020202020204" pitchFamily="34" charset="0"/>
              </a:rPr>
              <a:t>↓ V</a:t>
            </a:r>
            <a:r>
              <a:rPr lang="cs-CZ" altLang="cs-CZ" sz="2600" dirty="0">
                <a:cs typeface="Arial" panose="020B0604020202020204" pitchFamily="34" charset="0"/>
              </a:rPr>
              <a:t> → (M . V) i při ↑ M nemusel vést k ↑ P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600" dirty="0">
                <a:cs typeface="Arial" panose="020B0604020202020204" pitchFamily="34" charset="0"/>
              </a:rPr>
              <a:t>v současnosti může </a:t>
            </a:r>
            <a:r>
              <a:rPr lang="cs-CZ" altLang="cs-CZ" sz="2600" b="1" dirty="0">
                <a:cs typeface="Arial" panose="020B0604020202020204" pitchFamily="34" charset="0"/>
              </a:rPr>
              <a:t>V zrychlit </a:t>
            </a:r>
            <a:r>
              <a:rPr lang="cs-CZ" altLang="cs-CZ" sz="2600" dirty="0">
                <a:cs typeface="Arial" panose="020B0604020202020204" pitchFamily="34" charset="0"/>
              </a:rPr>
              <a:t>+ </a:t>
            </a:r>
            <a:r>
              <a:rPr lang="cs-CZ" altLang="cs-CZ" sz="2600" b="1" dirty="0">
                <a:cs typeface="Arial" panose="020B0604020202020204" pitchFamily="34" charset="0"/>
              </a:rPr>
              <a:t>přibývá nabídkových omezení</a:t>
            </a:r>
            <a:r>
              <a:rPr lang="cs-CZ" altLang="cs-CZ" sz="2600" dirty="0">
                <a:cs typeface="Arial" panose="020B0604020202020204" pitchFamily="34" charset="0"/>
              </a:rPr>
              <a:t> a úzkých míst ekonomiky </a:t>
            </a:r>
            <a:r>
              <a:rPr lang="cs-CZ" altLang="cs-CZ" sz="2400" dirty="0">
                <a:cs typeface="Arial" panose="020B0604020202020204" pitchFamily="34" charset="0"/>
              </a:rPr>
              <a:t>(stagnace či ↓ Y) </a:t>
            </a:r>
            <a:r>
              <a:rPr lang="cs-CZ" altLang="cs-CZ" sz="2600" dirty="0">
                <a:cs typeface="Arial" panose="020B0604020202020204" pitchFamily="34" charset="0"/>
              </a:rPr>
              <a:t>→ </a:t>
            </a:r>
            <a:r>
              <a:rPr lang="cs-CZ" altLang="cs-CZ" sz="2600" b="1" dirty="0">
                <a:cs typeface="Arial" panose="020B0604020202020204" pitchFamily="34" charset="0"/>
              </a:rPr>
              <a:t>↑↑ P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600" dirty="0">
                <a:cs typeface="Arial" panose="020B0604020202020204" pitchFamily="34" charset="0"/>
              </a:rPr>
              <a:t>diskuze o stávající inflaci, </a:t>
            </a:r>
            <a:r>
              <a:rPr lang="cs-CZ" altLang="cs-CZ" sz="2600" b="1" dirty="0">
                <a:cs typeface="Arial" panose="020B0604020202020204" pitchFamily="34" charset="0"/>
              </a:rPr>
              <a:t>nakolik je poptávková či nabídková</a:t>
            </a:r>
            <a:r>
              <a:rPr lang="cs-CZ" altLang="cs-CZ" sz="2600" dirty="0">
                <a:cs typeface="Arial" panose="020B0604020202020204" pitchFamily="34" charset="0"/>
              </a:rPr>
              <a:t>,                              resp. </a:t>
            </a:r>
            <a:r>
              <a:rPr lang="cs-CZ" altLang="cs-CZ" sz="2600" b="1" dirty="0">
                <a:cs typeface="Arial" panose="020B0604020202020204" pitchFamily="34" charset="0"/>
              </a:rPr>
              <a:t>vyvolaná faktory vnitřními či vnějšími </a:t>
            </a:r>
            <a:r>
              <a:rPr lang="cs-CZ" altLang="cs-CZ" sz="2600" dirty="0">
                <a:cs typeface="Arial" panose="020B0604020202020204" pitchFamily="34" charset="0"/>
              </a:rPr>
              <a:t>apod.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600" dirty="0">
                <a:cs typeface="Arial" panose="020B0604020202020204" pitchFamily="34" charset="0"/>
              </a:rPr>
              <a:t>diskuze o </a:t>
            </a:r>
            <a:r>
              <a:rPr lang="cs-CZ" altLang="cs-CZ" sz="2600" b="1" dirty="0">
                <a:cs typeface="Arial" panose="020B0604020202020204" pitchFamily="34" charset="0"/>
              </a:rPr>
              <a:t>restrikci nejen monetární, ale i fiskální                                               </a:t>
            </a:r>
            <a:r>
              <a:rPr lang="cs-CZ" altLang="cs-CZ" sz="2600" dirty="0">
                <a:cs typeface="Arial" panose="020B0604020202020204" pitchFamily="34" charset="0"/>
              </a:rPr>
              <a:t>(konec bezstarostného zadlužování)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332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73C487-6DAE-4AB6-BA0A-DDFAA756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+mn-lt"/>
              </a:rPr>
              <a:t>Vize evropského Průmyslu 5.0</a:t>
            </a:r>
            <a:br>
              <a:rPr lang="cs-CZ" b="1" dirty="0">
                <a:solidFill>
                  <a:srgbClr val="002060"/>
                </a:solidFill>
                <a:latin typeface="+mn-lt"/>
              </a:rPr>
            </a:br>
            <a:r>
              <a:rPr lang="cs-CZ" sz="2200" dirty="0">
                <a:latin typeface="+mn-lt"/>
              </a:rPr>
              <a:t>dle </a:t>
            </a:r>
            <a:r>
              <a:rPr lang="cs-CZ" sz="2200" dirty="0" err="1">
                <a:latin typeface="+mn-lt"/>
              </a:rPr>
              <a:t>Brequeová</a:t>
            </a:r>
            <a:r>
              <a:rPr lang="cs-CZ" sz="2200" dirty="0">
                <a:latin typeface="+mn-lt"/>
              </a:rPr>
              <a:t>, M., De Nul, L., </a:t>
            </a:r>
            <a:r>
              <a:rPr lang="cs-CZ" sz="2200" dirty="0" err="1">
                <a:latin typeface="+mn-lt"/>
              </a:rPr>
              <a:t>Petridis</a:t>
            </a:r>
            <a:r>
              <a:rPr lang="cs-CZ" sz="2200" dirty="0">
                <a:latin typeface="+mn-lt"/>
              </a:rPr>
              <a:t>, A.: </a:t>
            </a:r>
            <a:r>
              <a:rPr lang="cs-CZ" sz="2200" i="1" dirty="0" err="1">
                <a:effectLst/>
                <a:latin typeface="+mn-lt"/>
                <a:ea typeface="Times New Roman" panose="02020603050405020304" pitchFamily="18" charset="0"/>
              </a:rPr>
              <a:t>Industry</a:t>
            </a:r>
            <a:r>
              <a:rPr lang="cs-CZ" sz="2200" i="1" dirty="0">
                <a:effectLst/>
                <a:latin typeface="+mn-lt"/>
                <a:ea typeface="Times New Roman" panose="02020603050405020304" pitchFamily="18" charset="0"/>
              </a:rPr>
              <a:t> 5.0: </a:t>
            </a:r>
            <a:r>
              <a:rPr lang="cs-CZ" sz="2200" i="1" dirty="0" err="1">
                <a:effectLst/>
                <a:latin typeface="+mn-lt"/>
                <a:ea typeface="Times New Roman" panose="02020603050405020304" pitchFamily="18" charset="0"/>
              </a:rPr>
              <a:t>Towards</a:t>
            </a:r>
            <a:r>
              <a:rPr lang="cs-CZ" sz="2200" i="1" dirty="0">
                <a:effectLst/>
                <a:latin typeface="+mn-lt"/>
                <a:ea typeface="Times New Roman" panose="02020603050405020304" pitchFamily="18" charset="0"/>
              </a:rPr>
              <a:t> a </a:t>
            </a:r>
            <a:r>
              <a:rPr lang="cs-CZ" sz="2200" i="1" dirty="0" err="1">
                <a:effectLst/>
                <a:latin typeface="+mn-lt"/>
                <a:ea typeface="Times New Roman" panose="02020603050405020304" pitchFamily="18" charset="0"/>
              </a:rPr>
              <a:t>Sustainable</a:t>
            </a:r>
            <a:r>
              <a:rPr lang="cs-CZ" sz="2200" i="1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cs-CZ" sz="2200" i="1" dirty="0" err="1">
                <a:effectLst/>
                <a:latin typeface="+mn-lt"/>
                <a:ea typeface="Times New Roman" panose="02020603050405020304" pitchFamily="18" charset="0"/>
              </a:rPr>
              <a:t>Human-Centric</a:t>
            </a:r>
            <a:r>
              <a:rPr lang="cs-CZ" sz="2200" i="1" dirty="0">
                <a:effectLst/>
                <a:latin typeface="+mn-lt"/>
                <a:ea typeface="Times New Roman" panose="02020603050405020304" pitchFamily="18" charset="0"/>
              </a:rPr>
              <a:t> and </a:t>
            </a:r>
            <a:r>
              <a:rPr lang="cs-CZ" sz="2200" i="1" dirty="0" err="1">
                <a:effectLst/>
                <a:latin typeface="+mn-lt"/>
                <a:ea typeface="Times New Roman" panose="02020603050405020304" pitchFamily="18" charset="0"/>
              </a:rPr>
              <a:t>Resilient</a:t>
            </a:r>
            <a:r>
              <a:rPr lang="cs-CZ" sz="2200" i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effectLst/>
                <a:latin typeface="+mn-lt"/>
                <a:ea typeface="Times New Roman" panose="02020603050405020304" pitchFamily="18" charset="0"/>
              </a:rPr>
              <a:t>European</a:t>
            </a:r>
            <a:r>
              <a:rPr lang="cs-CZ" sz="2200" i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effectLst/>
                <a:latin typeface="+mn-lt"/>
                <a:ea typeface="Times New Roman" panose="02020603050405020304" pitchFamily="18" charset="0"/>
              </a:rPr>
              <a:t>Industry</a:t>
            </a:r>
            <a:r>
              <a:rPr lang="cs-CZ" sz="2200" dirty="0"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cs-CZ" sz="2200" dirty="0" err="1">
                <a:effectLst/>
                <a:latin typeface="+mn-lt"/>
                <a:ea typeface="Times New Roman" panose="02020603050405020304" pitchFamily="18" charset="0"/>
              </a:rPr>
              <a:t>Luxembourg</a:t>
            </a:r>
            <a:r>
              <a:rPr lang="cs-CZ" sz="22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cs-CZ" sz="2200" dirty="0" err="1">
                <a:effectLst/>
                <a:latin typeface="+mn-lt"/>
                <a:ea typeface="Times New Roman" panose="02020603050405020304" pitchFamily="18" charset="0"/>
              </a:rPr>
              <a:t>Publications</a:t>
            </a:r>
            <a:r>
              <a:rPr lang="cs-CZ" sz="2200" dirty="0">
                <a:effectLst/>
                <a:latin typeface="+mn-lt"/>
                <a:ea typeface="Times New Roman" panose="02020603050405020304" pitchFamily="18" charset="0"/>
              </a:rPr>
              <a:t> Office </a:t>
            </a:r>
            <a:r>
              <a:rPr lang="cs-CZ" sz="2200" dirty="0" err="1">
                <a:effectLst/>
                <a:latin typeface="+mn-lt"/>
                <a:ea typeface="Times New Roman" panose="02020603050405020304" pitchFamily="18" charset="0"/>
              </a:rPr>
              <a:t>of</a:t>
            </a:r>
            <a:r>
              <a:rPr lang="cs-CZ" sz="2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2200" dirty="0" err="1">
                <a:effectLst/>
                <a:latin typeface="+mn-lt"/>
                <a:ea typeface="Times New Roman" panose="02020603050405020304" pitchFamily="18" charset="0"/>
              </a:rPr>
              <a:t>the</a:t>
            </a:r>
            <a:r>
              <a:rPr lang="cs-CZ" sz="2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2200" dirty="0" err="1">
                <a:effectLst/>
                <a:latin typeface="+mn-lt"/>
                <a:ea typeface="Times New Roman" panose="02020603050405020304" pitchFamily="18" charset="0"/>
              </a:rPr>
              <a:t>European</a:t>
            </a:r>
            <a:r>
              <a:rPr lang="cs-CZ" sz="2200" dirty="0">
                <a:effectLst/>
                <a:latin typeface="+mn-lt"/>
                <a:ea typeface="Times New Roman" panose="02020603050405020304" pitchFamily="18" charset="0"/>
              </a:rPr>
              <a:t> Union 2021</a:t>
            </a:r>
            <a:endParaRPr lang="cs-CZ" sz="22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A45D17-6B9C-4666-A45B-71CC8FB13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effectLst/>
                <a:ea typeface="Times New Roman" panose="02020603050405020304" pitchFamily="18" charset="0"/>
              </a:rPr>
              <a:t>doplnění stávajícího paradigmatu Průmysl 4.0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tím, že: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vede výzkum a inovace k 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přechodu na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udržitelný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 a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odolný 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evropský průmysl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zaměřený na člověka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přesouvá zaměření z hodnoty výhradně pro akcionáře na</a:t>
            </a:r>
            <a:r>
              <a:rPr lang="cs-CZ" sz="1800" dirty="0">
                <a:effectLst/>
              </a:rPr>
              <a:t> </a:t>
            </a:r>
            <a:r>
              <a:rPr lang="cs-CZ" sz="2000" b="1" dirty="0">
                <a:effectLst/>
              </a:rPr>
              <a:t>hodnoty pro všechny zúčastněné strany </a:t>
            </a:r>
            <a:r>
              <a:rPr lang="cs-CZ" sz="1800" dirty="0">
                <a:effectLst/>
              </a:rPr>
              <a:t>(kapitalismus stakeholderů)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reakce na výzvy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 err="1"/>
              <a:t>koronakrize</a:t>
            </a:r>
            <a:r>
              <a:rPr lang="cs-CZ" sz="18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/>
              <a:t>stát se prvním klimaticky neutrálním kontinentem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cíl: </a:t>
            </a:r>
            <a:r>
              <a:rPr lang="cs-CZ" sz="2400" b="1" i="1" dirty="0"/>
              <a:t>„nový normál“</a:t>
            </a:r>
            <a:r>
              <a:rPr lang="cs-CZ" sz="2400" b="1" dirty="0"/>
              <a:t>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s konkurenceschopnějším, udržitelnějším a zelenějším evropským průmyslem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prostředek: </a:t>
            </a:r>
            <a:r>
              <a:rPr lang="cs-CZ" sz="2000" b="1" dirty="0"/>
              <a:t>nová vlna inovací, kterou je nutno řídit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i="1" dirty="0"/>
              <a:t>„dvojitý přechod“ </a:t>
            </a:r>
            <a:r>
              <a:rPr lang="cs-CZ" sz="2400" b="1" dirty="0"/>
              <a:t>– zelený a digitální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b="1" dirty="0"/>
              <a:t>redesign ekonomik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/>
              <a:t>aktualizace průmyslových politik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/>
              <a:t>investice do výzkumu a inovací   </a:t>
            </a:r>
          </a:p>
        </p:txBody>
      </p:sp>
    </p:spTree>
    <p:extLst>
      <p:ext uri="{BB962C8B-B14F-4D97-AF65-F5344CB8AC3E}">
        <p14:creationId xmlns:p14="http://schemas.microsoft.com/office/powerpoint/2010/main" val="1103711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C2D180-230A-4D98-9F00-66B439087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Autofit/>
          </a:bodyPr>
          <a:lstStyle/>
          <a:p>
            <a:r>
              <a:rPr lang="cs-CZ" sz="4000" b="1" dirty="0"/>
              <a:t>Projekt Velkého resetu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CE16C-224F-4141-B5ED-ED038A6B2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76064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K. M. </a:t>
            </a:r>
            <a:r>
              <a:rPr lang="cs-CZ" sz="2000" dirty="0" err="1"/>
              <a:t>Schwab</a:t>
            </a:r>
            <a:r>
              <a:rPr lang="cs-CZ" sz="2000" dirty="0"/>
              <a:t> (šéf </a:t>
            </a:r>
            <a:r>
              <a:rPr lang="cs-CZ" sz="2000" dirty="0" err="1"/>
              <a:t>World</a:t>
            </a:r>
            <a:r>
              <a:rPr lang="cs-CZ" sz="2000" dirty="0"/>
              <a:t> </a:t>
            </a:r>
            <a:r>
              <a:rPr lang="cs-CZ" sz="2000" dirty="0" err="1"/>
              <a:t>Economic</a:t>
            </a:r>
            <a:r>
              <a:rPr lang="cs-CZ" sz="2000" dirty="0"/>
              <a:t> </a:t>
            </a:r>
            <a:r>
              <a:rPr lang="cs-CZ" sz="2000" dirty="0" err="1"/>
              <a:t>Forum</a:t>
            </a:r>
            <a:r>
              <a:rPr lang="cs-CZ" sz="2000" dirty="0"/>
              <a:t> 1971-</a:t>
            </a:r>
            <a:r>
              <a:rPr lang="cs-CZ" sz="2400" b="1" dirty="0"/>
              <a:t>2025</a:t>
            </a:r>
            <a:r>
              <a:rPr lang="cs-CZ" sz="2000" dirty="0"/>
              <a:t>) a další globalisté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tři hlavní pilíře </a:t>
            </a:r>
            <a:r>
              <a:rPr lang="cs-CZ" sz="2400" dirty="0"/>
              <a:t>Velkého resetu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b="1" dirty="0"/>
              <a:t>nasměrování trhů k spravedlivějším výsledkům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b="1" dirty="0"/>
              <a:t>sdílené cíle </a:t>
            </a:r>
            <a:r>
              <a:rPr lang="cs-CZ" sz="2000" b="1" i="1" dirty="0"/>
              <a:t>„zelených“ </a:t>
            </a:r>
            <a:r>
              <a:rPr lang="cs-CZ" sz="2000" b="1" dirty="0"/>
              <a:t>investic </a:t>
            </a:r>
            <a:r>
              <a:rPr lang="cs-CZ" sz="2000" dirty="0"/>
              <a:t>(tzv. zelený úděl má spolknout cca polovinu rozpočtu EU, </a:t>
            </a:r>
            <a:r>
              <a:rPr lang="cs-CZ" sz="2000" b="1" dirty="0"/>
              <a:t>? pomoc planetě anebo Německu </a:t>
            </a:r>
            <a:r>
              <a:rPr lang="cs-CZ" sz="2000" dirty="0"/>
              <a:t>–</a:t>
            </a:r>
            <a:r>
              <a:rPr lang="cs-CZ" sz="2000" b="1" dirty="0"/>
              <a:t> </a:t>
            </a:r>
            <a:r>
              <a:rPr lang="cs-CZ" sz="2000" dirty="0"/>
              <a:t>přes počáteční obrovské náklady mají obrovské trhy ovládnout německé technologie)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b="1" dirty="0"/>
              <a:t>zužitkování 4IR k podpoře veřejného blaha, zejména řešením zdravotních a sociálních výzev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dle </a:t>
            </a:r>
            <a:r>
              <a:rPr lang="cs-CZ" sz="2000" dirty="0" err="1"/>
              <a:t>Schwab</a:t>
            </a:r>
            <a:r>
              <a:rPr lang="cs-CZ" sz="2000" dirty="0"/>
              <a:t>, K. M.: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Fourth</a:t>
            </a:r>
            <a:r>
              <a:rPr lang="cs-CZ" sz="2000" i="1" dirty="0"/>
              <a:t> </a:t>
            </a:r>
            <a:r>
              <a:rPr lang="cs-CZ" sz="2000" i="1" dirty="0" err="1"/>
              <a:t>Industrial</a:t>
            </a:r>
            <a:r>
              <a:rPr lang="cs-CZ" sz="2000" i="1" dirty="0"/>
              <a:t> </a:t>
            </a:r>
            <a:r>
              <a:rPr lang="cs-CZ" sz="2000" i="1" dirty="0" err="1"/>
              <a:t>Revolution</a:t>
            </a:r>
            <a:r>
              <a:rPr lang="cs-CZ" sz="2000" i="1" dirty="0"/>
              <a:t>.</a:t>
            </a:r>
            <a:r>
              <a:rPr lang="cs-CZ" sz="2000" dirty="0"/>
              <a:t> New York, </a:t>
            </a:r>
            <a:r>
              <a:rPr lang="cs-CZ" sz="2000" dirty="0" err="1"/>
              <a:t>Crown</a:t>
            </a:r>
            <a:r>
              <a:rPr lang="cs-CZ" sz="2000" dirty="0"/>
              <a:t> Business 2017: </a:t>
            </a:r>
            <a:r>
              <a:rPr lang="cs-CZ" sz="2400" b="1" dirty="0"/>
              <a:t>4IR = digitální </a:t>
            </a:r>
            <a:r>
              <a:rPr lang="cs-CZ" sz="2400" b="1" i="1" dirty="0"/>
              <a:t>„Velký bratr“</a:t>
            </a:r>
            <a:r>
              <a:rPr lang="cs-CZ" sz="2000" dirty="0"/>
              <a:t>, který na všechny permanentně dohlíží v zájmu liberálního tzv. Dobra, dnes doplněno</a:t>
            </a:r>
            <a:r>
              <a:rPr lang="cs-CZ" sz="2000" b="1" dirty="0"/>
              <a:t> diktátem politické ekologie</a:t>
            </a:r>
            <a:r>
              <a:rPr lang="cs-CZ" sz="2000" dirty="0"/>
              <a:t> a </a:t>
            </a:r>
            <a:r>
              <a:rPr lang="cs-CZ" sz="2000" b="1" dirty="0"/>
              <a:t>vynucenou digitalizací všech a všeho pod záminkou pandemie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dle </a:t>
            </a:r>
            <a:r>
              <a:rPr lang="cs-CZ" sz="2000" dirty="0" err="1"/>
              <a:t>Schwab</a:t>
            </a:r>
            <a:r>
              <a:rPr lang="cs-CZ" sz="2000" dirty="0"/>
              <a:t>, K. M., </a:t>
            </a:r>
            <a:r>
              <a:rPr lang="cs-CZ" sz="2000" dirty="0" err="1"/>
              <a:t>Malleret</a:t>
            </a:r>
            <a:r>
              <a:rPr lang="cs-CZ" sz="2000" dirty="0"/>
              <a:t>, T.: </a:t>
            </a:r>
            <a:r>
              <a:rPr lang="cs-CZ" sz="2000" i="1" dirty="0"/>
              <a:t>Covid-19: </a:t>
            </a:r>
            <a:r>
              <a:rPr lang="cs-CZ" sz="2000" i="1" dirty="0" err="1"/>
              <a:t>The</a:t>
            </a:r>
            <a:r>
              <a:rPr lang="cs-CZ" sz="2000" i="1" dirty="0"/>
              <a:t> Great Reset. </a:t>
            </a:r>
            <a:r>
              <a:rPr lang="cs-CZ" sz="2000" dirty="0"/>
              <a:t>Zürich, ISBN Agentur </a:t>
            </a:r>
            <a:r>
              <a:rPr lang="cs-CZ" sz="2000" dirty="0" err="1"/>
              <a:t>Schweiz</a:t>
            </a:r>
            <a:r>
              <a:rPr lang="cs-CZ" sz="2000" dirty="0"/>
              <a:t> 2020: </a:t>
            </a:r>
            <a:r>
              <a:rPr lang="cs-CZ" sz="2400" b="1" dirty="0"/>
              <a:t>svět se nikdy nevrátí ke stavu před COVID-19</a:t>
            </a:r>
            <a:r>
              <a:rPr lang="cs-CZ" sz="2400" dirty="0"/>
              <a:t> </a:t>
            </a:r>
            <a:r>
              <a:rPr lang="cs-CZ" sz="2000" dirty="0"/>
              <a:t>– nastal historický okamžik  </a:t>
            </a:r>
            <a:r>
              <a:rPr lang="cs-CZ" sz="2000" i="1" dirty="0"/>
              <a:t>„nejen pro boj proti viru, ale i pro formování systému pro post-</a:t>
            </a:r>
            <a:r>
              <a:rPr lang="cs-CZ" sz="2000" i="1" dirty="0" err="1"/>
              <a:t>koronavirovou</a:t>
            </a:r>
            <a:r>
              <a:rPr lang="cs-CZ" sz="2000" i="1" dirty="0"/>
              <a:t> éru“,</a:t>
            </a:r>
            <a:r>
              <a:rPr lang="cs-CZ" sz="2000" dirty="0"/>
              <a:t> </a:t>
            </a:r>
            <a:r>
              <a:rPr lang="cs-CZ" sz="2400" b="1" dirty="0"/>
              <a:t>nový kabát staré </a:t>
            </a:r>
            <a:r>
              <a:rPr lang="cs-CZ" sz="2400" b="1" dirty="0" err="1"/>
              <a:t>globalistické</a:t>
            </a:r>
            <a:r>
              <a:rPr lang="cs-CZ" sz="2400" b="1" dirty="0"/>
              <a:t> agendy</a:t>
            </a:r>
          </a:p>
        </p:txBody>
      </p:sp>
    </p:spTree>
    <p:extLst>
      <p:ext uri="{BB962C8B-B14F-4D97-AF65-F5344CB8AC3E}">
        <p14:creationId xmlns:p14="http://schemas.microsoft.com/office/powerpoint/2010/main" val="2798511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C3541C-10C9-40A4-BAB0-59CE4BC12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04664"/>
            <a:ext cx="8640960" cy="64533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effectLst/>
                <a:latin typeface="+mn-lt"/>
                <a:ea typeface="Times New Roman" panose="02020603050405020304" pitchFamily="18" charset="0"/>
              </a:rPr>
              <a:t>dle </a:t>
            </a:r>
            <a:r>
              <a:rPr lang="cs-CZ" sz="2400" dirty="0" err="1">
                <a:effectLst/>
                <a:latin typeface="+mn-lt"/>
                <a:ea typeface="Times New Roman" panose="02020603050405020304" pitchFamily="18" charset="0"/>
              </a:rPr>
              <a:t>Sušová-Salminen</a:t>
            </a:r>
            <a:r>
              <a:rPr lang="cs-CZ" sz="2400" dirty="0">
                <a:effectLst/>
                <a:latin typeface="+mn-lt"/>
                <a:ea typeface="Times New Roman" panose="02020603050405020304" pitchFamily="18" charset="0"/>
              </a:rPr>
              <a:t>, V., Švihlíková, I. (</a:t>
            </a:r>
            <a:r>
              <a:rPr lang="cs-CZ" sz="2400" dirty="0" err="1">
                <a:effectLst/>
                <a:latin typeface="+mn-lt"/>
                <a:ea typeface="Times New Roman" panose="02020603050405020304" pitchFamily="18" charset="0"/>
              </a:rPr>
              <a:t>eds</a:t>
            </a:r>
            <a:r>
              <a:rPr lang="cs-CZ" sz="2400" dirty="0">
                <a:effectLst/>
                <a:latin typeface="+mn-lt"/>
                <a:ea typeface="Times New Roman" panose="02020603050405020304" pitchFamily="18" charset="0"/>
              </a:rPr>
              <a:t>.): </a:t>
            </a:r>
            <a:r>
              <a:rPr lang="cs-CZ" sz="2400" i="1" dirty="0">
                <a:effectLst/>
                <a:latin typeface="+mn-lt"/>
                <a:ea typeface="Times New Roman" panose="02020603050405020304" pitchFamily="18" charset="0"/>
              </a:rPr>
              <a:t>Pandemie covid-19: Konec neoliberální globalizace?</a:t>
            </a:r>
            <a:r>
              <a:rPr lang="cs-CZ" sz="2400" dirty="0">
                <a:effectLst/>
                <a:latin typeface="+mn-lt"/>
                <a:ea typeface="Times New Roman" panose="02020603050405020304" pitchFamily="18" charset="0"/>
              </a:rPr>
              <a:t> Praha, Argument OVIA 2020 </a:t>
            </a:r>
            <a:endParaRPr lang="cs-CZ" sz="2400" dirty="0">
              <a:effectLst/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i="1" dirty="0">
                <a:effectLst/>
                <a:ea typeface="Times New Roman" panose="02020603050405020304" pitchFamily="18" charset="0"/>
              </a:rPr>
              <a:t>„… </a:t>
            </a:r>
            <a:r>
              <a:rPr lang="cs-CZ" sz="1800" i="1" dirty="0" err="1">
                <a:effectLst/>
                <a:ea typeface="Times New Roman" panose="02020603050405020304" pitchFamily="18" charset="0"/>
              </a:rPr>
              <a:t>Schwab</a:t>
            </a:r>
            <a:r>
              <a:rPr lang="cs-CZ" sz="1800" i="1" dirty="0">
                <a:effectLst/>
                <a:ea typeface="Times New Roman" panose="02020603050405020304" pitchFamily="18" charset="0"/>
              </a:rPr>
              <a:t> … tvrdí, že neoliberalismus je na konci s dechem a že musí dojít ke kvalitativní změně, kterou on nazývá </a:t>
            </a:r>
            <a:r>
              <a:rPr lang="cs-CZ" sz="1800" b="1" i="1" dirty="0">
                <a:effectLst/>
                <a:ea typeface="Times New Roman" panose="02020603050405020304" pitchFamily="18" charset="0"/>
              </a:rPr>
              <a:t>„</a:t>
            </a:r>
            <a:r>
              <a:rPr lang="cs-CZ" sz="1800" b="1" i="1" dirty="0" err="1">
                <a:effectLst/>
                <a:ea typeface="Times New Roman" panose="02020603050405020304" pitchFamily="18" charset="0"/>
              </a:rPr>
              <a:t>great</a:t>
            </a:r>
            <a:r>
              <a:rPr lang="cs-CZ" sz="1800" b="1" i="1" dirty="0">
                <a:effectLst/>
                <a:ea typeface="Times New Roman" panose="02020603050405020304" pitchFamily="18" charset="0"/>
              </a:rPr>
              <a:t> reset“</a:t>
            </a:r>
            <a:r>
              <a:rPr lang="cs-CZ" sz="1800" i="1" dirty="0">
                <a:effectLst/>
                <a:ea typeface="Times New Roman" panose="02020603050405020304" pitchFamily="18" charset="0"/>
              </a:rPr>
              <a:t>. </a:t>
            </a:r>
            <a:r>
              <a:rPr lang="cs-CZ" sz="2000" b="1" i="1" dirty="0">
                <a:effectLst/>
                <a:ea typeface="Times New Roman" panose="02020603050405020304" pitchFamily="18" charset="0"/>
              </a:rPr>
              <a:t>Základní myšlenka otevření nové kapitoly v dějinách lidstva je, že se musí vypnout motor, přeskupit síly a opět nastartovat</a:t>
            </a:r>
            <a:r>
              <a:rPr lang="cs-CZ" sz="1800" i="1" dirty="0">
                <a:effectLst/>
                <a:ea typeface="Times New Roman" panose="02020603050405020304" pitchFamily="18" charset="0"/>
              </a:rPr>
              <a:t>. Zvýšenou pozornost musí vyvolat, že se přitom explicitně odvolává na </a:t>
            </a:r>
            <a:r>
              <a:rPr lang="cs-CZ" sz="1800" i="1" dirty="0" err="1">
                <a:effectLst/>
                <a:ea typeface="Times New Roman" panose="02020603050405020304" pitchFamily="18" charset="0"/>
              </a:rPr>
              <a:t>koronavirovou</a:t>
            </a:r>
            <a:r>
              <a:rPr lang="cs-CZ" sz="1800" i="1" dirty="0">
                <a:effectLst/>
                <a:ea typeface="Times New Roman" panose="02020603050405020304" pitchFamily="18" charset="0"/>
              </a:rPr>
              <a:t> pandemii … </a:t>
            </a:r>
            <a:r>
              <a:rPr lang="cs-CZ" sz="1800" i="1" dirty="0" err="1">
                <a:effectLst/>
                <a:ea typeface="Times New Roman" panose="02020603050405020304" pitchFamily="18" charset="0"/>
              </a:rPr>
              <a:t>Schwabův</a:t>
            </a:r>
            <a:r>
              <a:rPr lang="cs-CZ" sz="1800" i="1" dirty="0">
                <a:effectLst/>
                <a:ea typeface="Times New Roman" panose="02020603050405020304" pitchFamily="18" charset="0"/>
              </a:rPr>
              <a:t> recept nezpochybňuje postavení mocenských elit a vedoucí roli kapitálu, jen obojí staví do nového, centralizovaného globálního rámce … Jinak vyjádřeno: </a:t>
            </a:r>
            <a:r>
              <a:rPr lang="cs-CZ" sz="2000" b="1" i="1" dirty="0">
                <a:effectLst/>
                <a:ea typeface="Times New Roman" panose="02020603050405020304" pitchFamily="18" charset="0"/>
              </a:rPr>
              <a:t>nový start budou dělat ti stejní lidé, ty stejné zájmové skupiny, ty stejné partaje a ty stejné nadnárodní instituce, které mají nynější globální průšvih na svědomí, jen s rozšířenými pravomocemi ke kontrole resetovaného systému</a:t>
            </a:r>
            <a:r>
              <a:rPr lang="cs-CZ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800" i="1" dirty="0">
                <a:effectLst/>
                <a:ea typeface="Times New Roman" panose="02020603050405020304" pitchFamily="18" charset="0"/>
              </a:rPr>
              <a:t>…“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(P.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Schnur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, s. 82)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i="1" dirty="0">
                <a:effectLst/>
                <a:ea typeface="Times New Roman" panose="02020603050405020304" pitchFamily="18" charset="0"/>
              </a:rPr>
              <a:t>„Pandemie opět ukázala zásadní slabiny liberálního státu. Nejsou ničím novým, ale pandemií získávají mnohem konkrétnější podobu. Soustředím se na následující pohyby, které mají svoji příčinu v liberálním státu, ale které se čím dál tím silněji vůči němu obracejí: </a:t>
            </a:r>
            <a:r>
              <a:rPr lang="cs-CZ" sz="2000" b="1" i="1" dirty="0">
                <a:effectLst/>
                <a:ea typeface="Times New Roman" panose="02020603050405020304" pitchFamily="18" charset="0"/>
              </a:rPr>
              <a:t>vláda nadnárodních korporací, digitalizace ekonomiky, veřejný dluh, </a:t>
            </a:r>
            <a:r>
              <a:rPr lang="cs-CZ" sz="2000" b="1" i="1" dirty="0" err="1">
                <a:effectLst/>
                <a:ea typeface="Times New Roman" panose="02020603050405020304" pitchFamily="18" charset="0"/>
              </a:rPr>
              <a:t>soudcokracie</a:t>
            </a:r>
            <a:r>
              <a:rPr lang="cs-CZ" sz="2000" b="1" i="1" dirty="0">
                <a:effectLst/>
                <a:ea typeface="Times New Roman" panose="02020603050405020304" pitchFamily="18" charset="0"/>
              </a:rPr>
              <a:t> a nedůvěra vůči elitám</a:t>
            </a:r>
            <a:r>
              <a:rPr lang="cs-CZ" sz="1800" i="1" dirty="0">
                <a:effectLst/>
                <a:ea typeface="Times New Roman" panose="02020603050405020304" pitchFamily="18" charset="0"/>
              </a:rPr>
              <a:t>“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(P.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Drulák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, s. 40).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„V této situaci se </a:t>
            </a:r>
            <a:r>
              <a:rPr lang="cs-CZ" sz="2000" b="1" i="1" dirty="0">
                <a:effectLst/>
                <a:ea typeface="Times New Roman" panose="02020603050405020304" pitchFamily="18" charset="0"/>
              </a:rPr>
              <a:t>liberálně demokratický kapitalismus již neprojevuje jako fraška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, jak tomu bylo v době finanční krize roku 2008, nýbrž </a:t>
            </a:r>
            <a:r>
              <a:rPr lang="cs-CZ" sz="2000" b="1" i="1" dirty="0">
                <a:effectLst/>
                <a:ea typeface="Times New Roman" panose="02020603050405020304" pitchFamily="18" charset="0"/>
              </a:rPr>
              <a:t>má povahu tragédie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“ (M. Hauser, s. 103)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719181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193C6-4BF7-4AD1-8136-3FCF1DAB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r>
              <a:rPr lang="cs-CZ" sz="4000" b="1" dirty="0"/>
              <a:t>Globální aliance Velkého resetu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9988F4-14FE-43DF-91DF-C426268A8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616530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včetně papeže Františka s iniciativou </a:t>
            </a:r>
            <a:r>
              <a:rPr lang="cs-CZ" sz="2200" b="1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„inkluzivního kapitalismu“</a:t>
            </a:r>
            <a:r>
              <a:rPr lang="cs-CZ" sz="22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K. M. </a:t>
            </a:r>
            <a:r>
              <a:rPr lang="cs-CZ" sz="22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Schwab</a:t>
            </a:r>
            <a:r>
              <a:rPr lang="cs-CZ" sz="2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vynáší verdikt nad národními státy, kdy </a:t>
            </a:r>
            <a:r>
              <a:rPr lang="cs-CZ" sz="22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koronakrize</a:t>
            </a:r>
            <a:r>
              <a:rPr lang="cs-CZ" sz="2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měla umocnit neschopnost vlád poprat se s problémy společností i ekonomik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cs-CZ" sz="2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andemie má skýtat „</a:t>
            </a:r>
            <a:r>
              <a:rPr lang="cs-CZ" sz="2200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otevřené okno“</a:t>
            </a:r>
            <a:r>
              <a:rPr lang="cs-CZ" sz="2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pro likvidaci starého světa, kdy při rozšiřování globalizace a demokracie nemá již pro národní státy být místo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cs-CZ" sz="26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ozhodovat mají nevolení experti</a:t>
            </a:r>
            <a:r>
              <a:rPr lang="cs-CZ" sz="2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nejenom ve sféře medicínské,         </a:t>
            </a:r>
            <a:r>
              <a:rPr lang="cs-CZ" sz="26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za kterými mají stát </a:t>
            </a:r>
            <a:r>
              <a:rPr lang="cs-CZ" sz="2600" b="1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„globální korporace se společenskou odpovědností“</a:t>
            </a:r>
            <a:r>
              <a:rPr lang="cs-CZ" sz="2600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cs-CZ" sz="26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odpovědný kapitalismus stakeholderů</a:t>
            </a:r>
            <a:r>
              <a:rPr lang="cs-CZ" sz="2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cs-CZ" sz="26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unkce států mají převzít nadnárodní společnosti</a:t>
            </a:r>
            <a:r>
              <a:rPr lang="cs-CZ" sz="2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které budou v médiích vykreslovány jako ekologicky stabilní, udržitelné, ekonomicky úspěšné, které ví nejlépe, jak hospodařit s majetkem </a:t>
            </a:r>
            <a:r>
              <a:rPr lang="cs-CZ" sz="2200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cs-CZ" sz="2200" b="1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„strážci majetku“</a:t>
            </a:r>
            <a:r>
              <a:rPr lang="cs-CZ" sz="2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válka na Ukrajině odsunula pohlcení států korporacemi </a:t>
            </a:r>
            <a:r>
              <a:rPr lang="cs-CZ" sz="2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(vojenské konflikty vedou státy), </a:t>
            </a:r>
            <a:r>
              <a:rPr lang="cs-CZ" sz="22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r>
              <a:rPr lang="cs-CZ" sz="2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budou vojenské konflikty vést korporace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/>
              <a:t>pandemie má umožnit </a:t>
            </a:r>
            <a:r>
              <a:rPr lang="cs-CZ" sz="2600" b="1" dirty="0"/>
              <a:t>protlačení zelené agendy, kulturní revoluce, základního nepodmíněného příjmu i likvidaci hotovosti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/>
              <a:t>v novém digitálním řádu má práci převzít robot, má zaniknout osobní vlastnictví (koncept </a:t>
            </a:r>
            <a:r>
              <a:rPr lang="cs-CZ" sz="2200" b="1" dirty="0"/>
              <a:t>sdílení</a:t>
            </a:r>
            <a:r>
              <a:rPr lang="cs-CZ" sz="2200" dirty="0"/>
              <a:t>), budou omezena práva i svoboda pohybu a ovládat lidi má </a:t>
            </a:r>
            <a:r>
              <a:rPr lang="cs-CZ" sz="2200" b="1" dirty="0"/>
              <a:t>hrozba ztráty elektronicky vypláceného základního příjmu                   </a:t>
            </a:r>
            <a:r>
              <a:rPr lang="cs-CZ" sz="2200" dirty="0"/>
              <a:t>(který nebude nepodmíněný – má být spojen se sociálním skóre) 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559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49358A-77D7-4EC8-B15B-C948B531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r>
              <a:rPr lang="cs-CZ" sz="4000" b="1" dirty="0"/>
              <a:t>Svět po globalizaci?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65F478-93C1-401E-9739-0258AC0BE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62373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změny strategie firem </a:t>
            </a:r>
            <a:r>
              <a:rPr lang="cs-CZ" sz="2000" dirty="0"/>
              <a:t>(např. Volkswagen), které mají být založeny na </a:t>
            </a:r>
            <a:r>
              <a:rPr lang="cs-CZ" sz="2000" b="1" i="1" dirty="0"/>
              <a:t>„</a:t>
            </a:r>
            <a:r>
              <a:rPr lang="cs-CZ" sz="2000" b="1" i="1" dirty="0" err="1"/>
              <a:t>resilienci</a:t>
            </a:r>
            <a:r>
              <a:rPr lang="cs-CZ" sz="2000" b="1" i="1" dirty="0"/>
              <a:t>“</a:t>
            </a:r>
            <a:r>
              <a:rPr lang="cs-CZ" sz="2000" dirty="0"/>
              <a:t> = větší odolnosti před </a:t>
            </a:r>
            <a:r>
              <a:rPr lang="cs-CZ" sz="2000" b="1" dirty="0"/>
              <a:t>globálními riziky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b="1" dirty="0"/>
              <a:t>obchodní války </a:t>
            </a:r>
            <a:r>
              <a:rPr lang="cs-CZ" sz="2000" dirty="0"/>
              <a:t>(např. USA vs. Čína)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b="1" dirty="0"/>
              <a:t>pandemie, lockdowny </a:t>
            </a:r>
            <a:r>
              <a:rPr lang="cs-CZ" sz="2000" dirty="0"/>
              <a:t>(s mnohostrannými dopady v podobě např. destrukce obchodních řetězců)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inflace, </a:t>
            </a:r>
            <a:r>
              <a:rPr lang="cs-CZ" sz="2000" b="1" dirty="0" err="1"/>
              <a:t>greenflace</a:t>
            </a:r>
            <a:r>
              <a:rPr lang="cs-CZ" sz="2000" dirty="0"/>
              <a:t>, </a:t>
            </a:r>
            <a:r>
              <a:rPr lang="cs-CZ" sz="2000" b="1" dirty="0"/>
              <a:t>stagflace</a:t>
            </a:r>
            <a:r>
              <a:rPr lang="cs-CZ" sz="2000" dirty="0"/>
              <a:t>, </a:t>
            </a:r>
            <a:r>
              <a:rPr lang="cs-CZ" sz="2000" dirty="0" err="1"/>
              <a:t>slowflace</a:t>
            </a:r>
            <a:r>
              <a:rPr lang="cs-CZ" sz="2000" dirty="0"/>
              <a:t> </a:t>
            </a:r>
            <a:r>
              <a:rPr lang="cs-CZ" sz="2000" dirty="0" err="1"/>
              <a:t>etc</a:t>
            </a:r>
            <a:r>
              <a:rPr lang="cs-CZ" sz="2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synergie krizí – Západ v dokonalé bouři                                                            </a:t>
            </a:r>
            <a:r>
              <a:rPr lang="cs-CZ" sz="2000" dirty="0"/>
              <a:t>(souběh krize energetické, krize potravinové, krize vedení ve světě, finanční krize, krize dolaru jako dominantní měny aj.)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odklon od virtuálních aktiv a</a:t>
            </a:r>
            <a:r>
              <a:rPr lang="cs-CZ" sz="2000" b="1" dirty="0"/>
              <a:t> návrat k aktivům reálným                                </a:t>
            </a:r>
            <a:r>
              <a:rPr lang="cs-CZ" sz="2000" dirty="0"/>
              <a:t>(přeměna rezerv na reálné zdroje – suroviny, potraviny, energie)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b="1" dirty="0"/>
              <a:t>války horké, </a:t>
            </a:r>
            <a:r>
              <a:rPr lang="cs-CZ" sz="2000" b="1" dirty="0" err="1"/>
              <a:t>proxy</a:t>
            </a:r>
            <a:r>
              <a:rPr lang="cs-CZ" sz="2000" b="1" dirty="0"/>
              <a:t> války </a:t>
            </a:r>
            <a:r>
              <a:rPr lang="cs-CZ" sz="2000" dirty="0"/>
              <a:t>(Ukrajina 2022) </a:t>
            </a:r>
            <a:r>
              <a:rPr lang="cs-CZ" sz="2000" b="1" dirty="0"/>
              <a:t>a války studené                                 </a:t>
            </a:r>
            <a:r>
              <a:rPr lang="cs-CZ" sz="2000" dirty="0"/>
              <a:t>(nová železná opona, energetická a potravinová bezpečnost)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důraz na bezpečnost zásobovacích řetězců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hledání nové specializace zemí, ? éra nových obchodních bloků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trend </a:t>
            </a:r>
            <a:r>
              <a:rPr lang="cs-CZ" sz="2400" b="1" dirty="0"/>
              <a:t>odklonu od (neoliberální) globalizace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b="1" dirty="0"/>
              <a:t>? ČR</a:t>
            </a:r>
            <a:r>
              <a:rPr lang="cs-CZ" sz="2000" dirty="0"/>
              <a:t> jako malá otevřená průmyslová ekonomika (</a:t>
            </a:r>
            <a:r>
              <a:rPr lang="cs-CZ" sz="2000" b="1" dirty="0"/>
              <a:t>příležitost anebo hrozba</a:t>
            </a:r>
            <a:r>
              <a:rPr lang="cs-CZ" sz="2000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1639766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CCC898-75CF-A652-888E-96CFEE25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129614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Konec anebo                                           změna podob (neoliberální) globalizace?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33DCD0-EB92-4DCC-FC51-E07C7071E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352928" cy="537321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100" b="1" dirty="0"/>
              <a:t>? je (neoliberální) globalizace (G) za zenitem </a:t>
            </a:r>
            <a:r>
              <a:rPr lang="cs-CZ" sz="1800" dirty="0"/>
              <a:t>(obraty v dynamice G již v období 2007-09 aj.)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100" b="1" dirty="0"/>
              <a:t>síly oslabující (neoliberální) G</a:t>
            </a:r>
            <a:r>
              <a:rPr lang="cs-CZ" sz="1800" dirty="0"/>
              <a:t>: ekonomická konvergence (klesající rozdíly mezi západními a asijskými mzdami, oslabování  </a:t>
            </a:r>
            <a:r>
              <a:rPr lang="cs-CZ" sz="1800" i="1" dirty="0"/>
              <a:t>„</a:t>
            </a:r>
            <a:r>
              <a:rPr lang="cs-CZ" sz="1800" i="1" dirty="0" err="1"/>
              <a:t>offshoringu</a:t>
            </a:r>
            <a:r>
              <a:rPr lang="cs-CZ" sz="1800" i="1" dirty="0"/>
              <a:t>“</a:t>
            </a:r>
            <a:r>
              <a:rPr lang="cs-CZ" sz="1800" dirty="0"/>
              <a:t>), technologické změny (robotizace, 3D tisk aj. zkracují výrobní řetězce), ohrožení důvěry v globální přelévání kapitálu, protekcionistická a tzv. populistická vlna (1. období </a:t>
            </a:r>
            <a:r>
              <a:rPr lang="cs-CZ" sz="1800" dirty="0" err="1"/>
              <a:t>Trumpa</a:t>
            </a:r>
            <a:r>
              <a:rPr lang="cs-CZ" sz="1800" dirty="0"/>
              <a:t>, </a:t>
            </a:r>
            <a:r>
              <a:rPr lang="cs-CZ" sz="1800" dirty="0" err="1"/>
              <a:t>Brexit</a:t>
            </a:r>
            <a:r>
              <a:rPr lang="cs-CZ" sz="1800" dirty="0"/>
              <a:t> apod.), odvrat od </a:t>
            </a:r>
            <a:r>
              <a:rPr lang="cs-CZ" sz="1800" i="1" dirty="0"/>
              <a:t>„</a:t>
            </a:r>
            <a:r>
              <a:rPr lang="cs-CZ" sz="1800" i="1" dirty="0" err="1"/>
              <a:t>Čimeriky</a:t>
            </a:r>
            <a:r>
              <a:rPr lang="cs-CZ" sz="1800" i="1" dirty="0"/>
              <a:t>“ </a:t>
            </a:r>
            <a:r>
              <a:rPr lang="cs-CZ" sz="1800" dirty="0"/>
              <a:t>(nová studená válka), pandemie Covid-19, válka na Ukrajině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100" b="1" dirty="0"/>
              <a:t>snahy přecházet z </a:t>
            </a:r>
            <a:r>
              <a:rPr lang="cs-CZ" sz="2100" b="1" i="1" dirty="0"/>
              <a:t>„</a:t>
            </a:r>
            <a:r>
              <a:rPr lang="cs-CZ" sz="2100" b="1" i="1" dirty="0" err="1"/>
              <a:t>offshoringu</a:t>
            </a:r>
            <a:r>
              <a:rPr lang="cs-CZ" sz="2100" b="1" i="1" dirty="0"/>
              <a:t>“ </a:t>
            </a:r>
            <a:r>
              <a:rPr lang="cs-CZ" sz="2100" b="1" dirty="0"/>
              <a:t>na </a:t>
            </a:r>
            <a:r>
              <a:rPr lang="cs-CZ" sz="2100" b="1" i="1" dirty="0"/>
              <a:t>„</a:t>
            </a:r>
            <a:r>
              <a:rPr lang="cs-CZ" sz="2100" b="1" i="1" dirty="0" err="1"/>
              <a:t>onshoring</a:t>
            </a:r>
            <a:r>
              <a:rPr lang="cs-CZ" sz="2100" b="1" i="1" dirty="0"/>
              <a:t>“ </a:t>
            </a:r>
            <a:r>
              <a:rPr lang="cs-CZ" sz="2100" b="1" dirty="0"/>
              <a:t>a </a:t>
            </a:r>
            <a:r>
              <a:rPr lang="cs-CZ" sz="2100" b="1" i="1" dirty="0"/>
              <a:t>„</a:t>
            </a:r>
            <a:r>
              <a:rPr lang="cs-CZ" sz="2100" b="1" i="1" dirty="0" err="1"/>
              <a:t>friendshoring</a:t>
            </a:r>
            <a:r>
              <a:rPr lang="cs-CZ" sz="2100" b="1" i="1" dirty="0"/>
              <a:t>“ </a:t>
            </a:r>
            <a:r>
              <a:rPr lang="cs-CZ" sz="1800" dirty="0"/>
              <a:t>(návraty výrob domů či do spřátelených zemí)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100" b="1" dirty="0"/>
              <a:t>ústup G výroby nahrazován G služeb </a:t>
            </a:r>
            <a:r>
              <a:rPr lang="cs-CZ" sz="1800" dirty="0"/>
              <a:t>(G, AI aj. umožňují nárůst zprostředkovatelských služeb)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100" b="1" dirty="0"/>
              <a:t>odolnost G neznamená světovou harmonii </a:t>
            </a:r>
            <a:r>
              <a:rPr lang="cs-CZ" sz="1800" dirty="0"/>
              <a:t>(rozvoj mezinárodního obchodu v 19. století                   také nevedl k věčnému míru mezi národy)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2. období </a:t>
            </a:r>
            <a:r>
              <a:rPr lang="cs-CZ" sz="1800" dirty="0" err="1"/>
              <a:t>Trumpa</a:t>
            </a:r>
            <a:r>
              <a:rPr lang="cs-CZ" sz="1800" dirty="0"/>
              <a:t> – </a:t>
            </a:r>
            <a:r>
              <a:rPr lang="cs-CZ" sz="2100" b="1" dirty="0"/>
              <a:t>změna globálních pravidel, kreativní destrukce globálního liberálního </a:t>
            </a:r>
            <a:r>
              <a:rPr lang="cs-CZ" sz="2100" b="1" dirty="0" err="1"/>
              <a:t>deep</a:t>
            </a:r>
            <a:r>
              <a:rPr lang="cs-CZ" sz="2100" b="1" dirty="0"/>
              <a:t> </a:t>
            </a:r>
            <a:r>
              <a:rPr lang="cs-CZ" sz="2100" b="1" dirty="0" err="1"/>
              <a:t>state</a:t>
            </a:r>
            <a:r>
              <a:rPr lang="cs-CZ" sz="2100" b="1" dirty="0"/>
              <a:t>, návrat k normálnosti (kontrarevoluce zdravého rozumu), přerušení penězovodů </a:t>
            </a:r>
            <a:r>
              <a:rPr lang="cs-CZ" sz="2100" b="1" dirty="0" err="1"/>
              <a:t>woke</a:t>
            </a:r>
            <a:r>
              <a:rPr lang="cs-CZ" sz="2100" b="1" dirty="0"/>
              <a:t> pokrokářství, národní zájmy </a:t>
            </a:r>
            <a:r>
              <a:rPr lang="cs-CZ" sz="1800" dirty="0"/>
              <a:t>(protekcionismus apod.)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politika </a:t>
            </a:r>
            <a:r>
              <a:rPr lang="cs-CZ" sz="1800" dirty="0" err="1"/>
              <a:t>Trumpa</a:t>
            </a:r>
            <a:r>
              <a:rPr lang="cs-CZ" sz="1800" dirty="0"/>
              <a:t> </a:t>
            </a:r>
            <a:r>
              <a:rPr lang="cs-CZ" sz="2100" b="1" dirty="0"/>
              <a:t>není příčinou, nýbrž důsledkem </a:t>
            </a:r>
            <a:r>
              <a:rPr lang="cs-CZ" sz="1800" dirty="0"/>
              <a:t>(dystopií hypertrofovaného pseudoliberalismu – pokrokářského </a:t>
            </a:r>
            <a:r>
              <a:rPr lang="cs-CZ" sz="1800" dirty="0" err="1"/>
              <a:t>woke</a:t>
            </a:r>
            <a:r>
              <a:rPr lang="cs-CZ" sz="1800" dirty="0"/>
              <a:t> hnutí, klimatického náboženství apod.)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100" b="1" dirty="0"/>
              <a:t>cla nejsou válkou </a:t>
            </a:r>
            <a:r>
              <a:rPr lang="cs-CZ" sz="1800" dirty="0"/>
              <a:t>mezi USA a Čínou (ta především v oblasti </a:t>
            </a:r>
            <a:r>
              <a:rPr lang="cs-CZ" sz="2100" b="1" dirty="0"/>
              <a:t>technologií</a:t>
            </a:r>
            <a:r>
              <a:rPr lang="cs-CZ" sz="1800" dirty="0"/>
              <a:t>), cílem je rozpad na národní a regionální bloky, </a:t>
            </a:r>
            <a:r>
              <a:rPr lang="cs-CZ" sz="2100" b="1" dirty="0"/>
              <a:t>rehabilitace národních zájmů v politice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err="1"/>
              <a:t>Trump</a:t>
            </a:r>
            <a:r>
              <a:rPr lang="cs-CZ" sz="1800" dirty="0"/>
              <a:t> </a:t>
            </a:r>
            <a:r>
              <a:rPr lang="cs-CZ" sz="2100" b="1" dirty="0"/>
              <a:t>není odpovědný za zdecimování EU </a:t>
            </a:r>
            <a:r>
              <a:rPr lang="cs-CZ" sz="1800" dirty="0"/>
              <a:t>(ekonomické i morální), ale liberální Západní Evropa sama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100" b="1" dirty="0"/>
              <a:t>modifikace zelené etapy bubliny 4.0 </a:t>
            </a:r>
            <a:r>
              <a:rPr lang="cs-CZ" sz="1800" dirty="0"/>
              <a:t>– namísto zelených cílů (boj s počasím a sifónovým plynem) cíle v barvě khaki (</a:t>
            </a:r>
            <a:r>
              <a:rPr lang="cs-CZ" sz="2400" b="1" dirty="0"/>
              <a:t>EU zbrojení</a:t>
            </a:r>
            <a:r>
              <a:rPr lang="cs-CZ" sz="1800" dirty="0"/>
              <a:t>), ?</a:t>
            </a:r>
            <a:r>
              <a:rPr lang="cs-CZ" sz="1800" b="1" dirty="0"/>
              <a:t> </a:t>
            </a:r>
            <a:r>
              <a:rPr lang="cs-CZ" sz="1800" i="1" dirty="0"/>
              <a:t>„zelené“ </a:t>
            </a:r>
            <a:r>
              <a:rPr lang="cs-CZ" sz="1800" dirty="0"/>
              <a:t>(udržitelné, cirkulární) zbrojení   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923669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E47F31-8FBA-439A-B0AC-01A12EBD7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Autofit/>
          </a:bodyPr>
          <a:lstStyle/>
          <a:p>
            <a:r>
              <a:rPr lang="cs-CZ" sz="4000" b="1" dirty="0"/>
              <a:t>Existují alternativy?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2495B2-68DA-43D2-85B4-0C6239C9E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980728"/>
            <a:ext cx="8928992" cy="58326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200" dirty="0"/>
              <a:t>pro technologickou čtyřku GAFA </a:t>
            </a:r>
            <a:r>
              <a:rPr lang="cs-CZ" sz="1900" dirty="0"/>
              <a:t>(Google, Apple, Facebook, Amazon) </a:t>
            </a:r>
            <a:r>
              <a:rPr lang="cs-CZ" sz="2200" dirty="0"/>
              <a:t>se globální </a:t>
            </a:r>
            <a:r>
              <a:rPr lang="cs-CZ" sz="2200" dirty="0" err="1"/>
              <a:t>lockdown</a:t>
            </a:r>
            <a:r>
              <a:rPr lang="cs-CZ" sz="2200" dirty="0"/>
              <a:t> ekonomik a společností stal </a:t>
            </a:r>
            <a:r>
              <a:rPr lang="cs-CZ" sz="2200" i="1" dirty="0"/>
              <a:t>„manou nebeskou“</a:t>
            </a:r>
            <a:r>
              <a:rPr lang="cs-CZ" sz="2200" dirty="0"/>
              <a:t>, </a:t>
            </a:r>
            <a:r>
              <a:rPr lang="cs-CZ" sz="2200" b="1" dirty="0"/>
              <a:t>prosazují sílu                 i v politice </a:t>
            </a:r>
            <a:r>
              <a:rPr lang="cs-CZ" sz="1900" dirty="0"/>
              <a:t>(cenzorské zásahy od soukromých firem s monopolním postavením, nejasná pravidla, manipulace)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1" dirty="0"/>
              <a:t>megatrendy 2021</a:t>
            </a:r>
            <a:r>
              <a:rPr lang="cs-CZ" sz="1900" dirty="0"/>
              <a:t>: 1) </a:t>
            </a:r>
            <a:r>
              <a:rPr lang="cs-CZ" sz="1900" b="1" dirty="0"/>
              <a:t>pandemie</a:t>
            </a:r>
            <a:r>
              <a:rPr lang="cs-CZ" sz="1900" dirty="0"/>
              <a:t>, 2) </a:t>
            </a:r>
            <a:r>
              <a:rPr lang="cs-CZ" sz="1900" b="1" dirty="0"/>
              <a:t>boj s počasím</a:t>
            </a:r>
            <a:r>
              <a:rPr lang="cs-CZ" sz="1900" dirty="0"/>
              <a:t>, 3) </a:t>
            </a:r>
            <a:r>
              <a:rPr lang="cs-CZ" sz="1900" b="1" dirty="0"/>
              <a:t>nárůst násilí a nejistoty ve světě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1" dirty="0"/>
              <a:t>? kontrola digitální oligarchie </a:t>
            </a:r>
            <a:r>
              <a:rPr lang="cs-CZ" sz="1900" dirty="0"/>
              <a:t>(rozbití monopolů, zavedení regulací, spotřebitelský bojkot, využívat a vytvořit alternativy např. družstevní)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1" dirty="0"/>
              <a:t>? kapitalismus bez přívlastků, ? </a:t>
            </a:r>
            <a:r>
              <a:rPr lang="cs-CZ" sz="2200" dirty="0"/>
              <a:t>je postmoderní kapitalismem systém, kde slabá vláda slouží velkým firmám </a:t>
            </a:r>
            <a:r>
              <a:rPr lang="cs-CZ" sz="1900" dirty="0"/>
              <a:t>(které pro přežití v konkurenci pod taktovkou </a:t>
            </a:r>
            <a:r>
              <a:rPr lang="cs-CZ" sz="1900" i="1" dirty="0"/>
              <a:t>„neviditelné ruky trhu“ </a:t>
            </a:r>
            <a:r>
              <a:rPr lang="cs-CZ" sz="1900" dirty="0"/>
              <a:t>potřebují </a:t>
            </a:r>
            <a:r>
              <a:rPr lang="cs-CZ" sz="1900" i="1" dirty="0"/>
              <a:t>„viditelnou pěst vlády“</a:t>
            </a:r>
            <a:r>
              <a:rPr lang="cs-CZ" sz="1900" dirty="0"/>
              <a:t>, resp. lehce vydělávají na základě dotací)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1" dirty="0"/>
              <a:t>? </a:t>
            </a:r>
            <a:r>
              <a:rPr lang="cs-CZ" sz="2200" dirty="0"/>
              <a:t>pozdní kapitalismus coby </a:t>
            </a:r>
            <a:r>
              <a:rPr lang="cs-CZ" sz="2200" b="1" dirty="0"/>
              <a:t>pokrokářský </a:t>
            </a:r>
            <a:r>
              <a:rPr lang="cs-CZ" sz="2200" b="1" i="1" dirty="0"/>
              <a:t>„</a:t>
            </a:r>
            <a:r>
              <a:rPr lang="cs-CZ" sz="2200" b="1" i="1" dirty="0" err="1"/>
              <a:t>woke</a:t>
            </a:r>
            <a:r>
              <a:rPr lang="cs-CZ" sz="2200" b="1" i="1" dirty="0"/>
              <a:t>“ </a:t>
            </a:r>
            <a:r>
              <a:rPr lang="cs-CZ" sz="2200" b="1" dirty="0"/>
              <a:t>kapitalismus </a:t>
            </a:r>
            <a:r>
              <a:rPr lang="cs-CZ" sz="1900" dirty="0"/>
              <a:t>(diktatura jediného názoru, velcí hráči podporou progresivismu odvádějí pozornost od problematiky přerozdělování či i od zacházení s vlastními zaměstnanci)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1" dirty="0"/>
              <a:t>? ne-kapitalismus </a:t>
            </a:r>
            <a:r>
              <a:rPr lang="cs-CZ" sz="1900" dirty="0"/>
              <a:t>(utopický potenciál technologií 21. století nemá být spoután kapitalistickou představivostí např. dle </a:t>
            </a:r>
            <a:r>
              <a:rPr lang="cs-CZ" sz="1900" dirty="0" err="1"/>
              <a:t>Srnicek</a:t>
            </a:r>
            <a:r>
              <a:rPr lang="cs-CZ" sz="1900" dirty="0"/>
              <a:t>, N., </a:t>
            </a:r>
            <a:r>
              <a:rPr lang="cs-CZ" sz="1900" dirty="0" err="1"/>
              <a:t>Williams</a:t>
            </a:r>
            <a:r>
              <a:rPr lang="cs-CZ" sz="1900" dirty="0"/>
              <a:t>, A.: </a:t>
            </a:r>
            <a:r>
              <a:rPr lang="cs-CZ" sz="1900" i="1" dirty="0"/>
              <a:t>Vynalézání budoucnosti: Postkapitalismus a svět bez práce</a:t>
            </a:r>
            <a:r>
              <a:rPr lang="cs-CZ" sz="1900" dirty="0"/>
              <a:t>. Praha, Masarykova demokratická akademie 2020)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1" dirty="0"/>
              <a:t>? </a:t>
            </a:r>
            <a:r>
              <a:rPr lang="cs-CZ" sz="2200" dirty="0"/>
              <a:t>centrální plánování, </a:t>
            </a:r>
            <a:r>
              <a:rPr lang="cs-CZ" sz="2200" b="1" dirty="0"/>
              <a:t>?</a:t>
            </a:r>
            <a:r>
              <a:rPr lang="cs-CZ" sz="2200" dirty="0"/>
              <a:t> nadnárodní koordinace, </a:t>
            </a:r>
            <a:r>
              <a:rPr lang="cs-CZ" sz="2200" b="1" dirty="0"/>
              <a:t>? </a:t>
            </a:r>
            <a:r>
              <a:rPr lang="cs-CZ" sz="2200" dirty="0" err="1"/>
              <a:t>kybersocialismus</a:t>
            </a:r>
            <a:r>
              <a:rPr lang="cs-CZ" sz="2200" dirty="0"/>
              <a:t>,                              </a:t>
            </a:r>
            <a:r>
              <a:rPr lang="cs-CZ" sz="2200" b="1" dirty="0"/>
              <a:t>? </a:t>
            </a:r>
            <a:r>
              <a:rPr lang="cs-CZ" sz="2200" b="1" dirty="0" err="1"/>
              <a:t>deglobalizace</a:t>
            </a:r>
            <a:r>
              <a:rPr lang="cs-CZ" sz="2200" b="1" dirty="0"/>
              <a:t> </a:t>
            </a:r>
            <a:r>
              <a:rPr lang="cs-CZ" sz="2200" dirty="0"/>
              <a:t>či</a:t>
            </a:r>
            <a:r>
              <a:rPr lang="cs-CZ" sz="2200" b="1" dirty="0"/>
              <a:t> </a:t>
            </a:r>
            <a:r>
              <a:rPr lang="cs-CZ" sz="2200" b="1" dirty="0" err="1"/>
              <a:t>reglobalizace</a:t>
            </a:r>
            <a:r>
              <a:rPr lang="cs-CZ" sz="2200" dirty="0"/>
              <a:t>, </a:t>
            </a:r>
            <a:r>
              <a:rPr lang="cs-CZ" sz="2200" b="1" dirty="0"/>
              <a:t>? </a:t>
            </a:r>
            <a:r>
              <a:rPr lang="cs-CZ" sz="2200" dirty="0"/>
              <a:t>ekonomická a politická samospráva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1" dirty="0"/>
              <a:t>? lokalizace</a:t>
            </a:r>
            <a:r>
              <a:rPr lang="cs-CZ" sz="2200" dirty="0"/>
              <a:t>, lokální systémy – </a:t>
            </a:r>
            <a:r>
              <a:rPr lang="cs-CZ" sz="2200" b="1" dirty="0"/>
              <a:t>projekt lokálního resetu </a:t>
            </a:r>
            <a:r>
              <a:rPr lang="cs-CZ" sz="1900" dirty="0"/>
              <a:t>(pilíře: robotizace, nové zdroje energie, digitální měna, základní nepodmíněný příjem aj.)   </a:t>
            </a:r>
          </a:p>
        </p:txBody>
      </p:sp>
    </p:spTree>
    <p:extLst>
      <p:ext uri="{BB962C8B-B14F-4D97-AF65-F5344CB8AC3E}">
        <p14:creationId xmlns:p14="http://schemas.microsoft.com/office/powerpoint/2010/main" val="1449193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A1ACF-8FFB-4734-BBCA-09EE9894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1224136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+mn-lt"/>
              </a:rPr>
              <a:t>Lokalizace, participace, ekonomická demokracie                        </a:t>
            </a:r>
            <a:r>
              <a:rPr lang="cs-CZ" sz="2000" dirty="0">
                <a:latin typeface="+mn-lt"/>
              </a:rPr>
              <a:t>dle </a:t>
            </a:r>
            <a:r>
              <a:rPr lang="cs-CZ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Švihlíková, I.: </a:t>
            </a:r>
            <a:r>
              <a:rPr lang="cs-CZ" sz="2000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Veřejná a participativní ekonomika</a:t>
            </a:r>
            <a:r>
              <a:rPr lang="cs-CZ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Praha, Vydáno vlastním nákladem autorky 2021</a:t>
            </a:r>
            <a:endParaRPr lang="cs-CZ" sz="2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E5D067-3484-48E9-891E-317073413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8326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>
                <a:effectLst/>
                <a:ea typeface="Times New Roman" panose="02020603050405020304" pitchFamily="18" charset="0"/>
              </a:rPr>
              <a:t>pandemie Covid-19 jako </a:t>
            </a:r>
            <a:r>
              <a:rPr lang="cs-CZ" sz="1600" b="1" dirty="0">
                <a:effectLst/>
                <a:ea typeface="Times New Roman" panose="02020603050405020304" pitchFamily="18" charset="0"/>
              </a:rPr>
              <a:t>zlom, který vyjevil slabé stránky globalizace 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(narušení výrobních aj. řetězců, dopravy, tlaky na posílení národního/regionálního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etc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.)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, včetně </a:t>
            </a:r>
            <a:r>
              <a:rPr lang="cs-CZ" sz="1600" b="1" dirty="0">
                <a:effectLst/>
                <a:ea typeface="Times New Roman" panose="02020603050405020304" pitchFamily="18" charset="0"/>
              </a:rPr>
              <a:t>zranitelnosti ekonomik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b="1" dirty="0">
                <a:effectLst/>
                <a:ea typeface="Times New Roman" panose="02020603050405020304" pitchFamily="18" charset="0"/>
              </a:rPr>
              <a:t>ekonomické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aspekty negativ globalizace (</a:t>
            </a:r>
            <a:r>
              <a:rPr lang="cs-CZ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rostoucí nerovnost, závod ke dnu, eroze soběstačnosti)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environmentální </a:t>
            </a:r>
            <a:r>
              <a:rPr lang="cs-CZ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aspekty (globální doprava, pokračující ztráta biodiverzity, ztráta úrodné půdy)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kulturní a politické </a:t>
            </a:r>
            <a:r>
              <a:rPr lang="cs-CZ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aspekty (rozpad společenství/komunit, klesající kulturní diverzita, demokracie ztrácí svou legitimitu)</a:t>
            </a:r>
            <a:endParaRPr lang="cs-CZ" sz="1400" dirty="0">
              <a:effectLst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>
                <a:effectLst/>
                <a:ea typeface="Times New Roman" panose="02020603050405020304" pitchFamily="18" charset="0"/>
              </a:rPr>
              <a:t>pandemie 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(v kontextu globalizace ve smyslu ekonomického propojování s technologickým jádrem)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 se časově sešla s dalšími hlubokými změnami – </a:t>
            </a:r>
            <a:r>
              <a:rPr lang="cs-CZ" sz="1600" b="1" dirty="0">
                <a:ea typeface="Times New Roman" panose="02020603050405020304" pitchFamily="18" charset="0"/>
              </a:rPr>
              <a:t>nárůstem vlivu digitalizace a rostoucími tlaky na environmentální potřeby</a:t>
            </a:r>
            <a:endParaRPr lang="cs-CZ" sz="1600" b="1" dirty="0">
              <a:effectLst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>
                <a:effectLst/>
                <a:ea typeface="Times New Roman" panose="02020603050405020304" pitchFamily="18" charset="0"/>
              </a:rPr>
              <a:t>predikce dalších hlubokých 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(a nikoli pouze krátkodobých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) proměn mezinárodní dělby práce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b="1" dirty="0" err="1">
                <a:effectLst/>
                <a:ea typeface="Times New Roman" panose="02020603050405020304" pitchFamily="18" charset="0"/>
              </a:rPr>
              <a:t>reshoring</a:t>
            </a:r>
            <a:endParaRPr lang="cs-CZ" sz="1400" b="1" dirty="0">
              <a:effectLst/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b="1" dirty="0">
                <a:ea typeface="Times New Roman" panose="02020603050405020304" pitchFamily="18" charset="0"/>
              </a:rPr>
              <a:t>d</a:t>
            </a:r>
            <a:r>
              <a:rPr lang="cs-CZ" sz="1400" b="1" dirty="0">
                <a:effectLst/>
                <a:ea typeface="Times New Roman" panose="02020603050405020304" pitchFamily="18" charset="0"/>
              </a:rPr>
              <a:t>iverzifikace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b="1" dirty="0">
                <a:effectLst/>
                <a:ea typeface="Times New Roman" panose="02020603050405020304" pitchFamily="18" charset="0"/>
              </a:rPr>
              <a:t>regionalizace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b="1" dirty="0">
                <a:effectLst/>
                <a:ea typeface="Times New Roman" panose="02020603050405020304" pitchFamily="18" charset="0"/>
              </a:rPr>
              <a:t>lokální produkce 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(replikace), 3D tisk jako decentralizovaná technologie, </a:t>
            </a:r>
            <a:r>
              <a:rPr lang="cs-CZ" sz="1400" b="1" dirty="0">
                <a:effectLst/>
                <a:ea typeface="Times New Roman" panose="02020603050405020304" pitchFamily="18" charset="0"/>
              </a:rPr>
              <a:t>soběstačnost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(jako strategická kategorie), </a:t>
            </a:r>
            <a:r>
              <a:rPr lang="cs-CZ" sz="1400" b="1" dirty="0">
                <a:effectLst/>
                <a:ea typeface="Times New Roman" panose="02020603050405020304" pitchFamily="18" charset="0"/>
              </a:rPr>
              <a:t>minimální obchod 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(výroba a spotřeba na místě) i tzv. </a:t>
            </a:r>
            <a:r>
              <a:rPr lang="cs-CZ" sz="1400" b="1" dirty="0">
                <a:effectLst/>
                <a:ea typeface="Times New Roman" panose="02020603050405020304" pitchFamily="18" charset="0"/>
              </a:rPr>
              <a:t>distribuovaná výroba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přednosti lokálního principu </a:t>
            </a:r>
            <a:r>
              <a:rPr lang="cs-CZ" sz="1600" dirty="0"/>
              <a:t>– ukotvení v místním prostředí se </a:t>
            </a:r>
            <a:r>
              <a:rPr lang="cs-CZ" sz="1600" b="1" dirty="0"/>
              <a:t>zodpovědností k místu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stupně vyspělosti </a:t>
            </a:r>
            <a:r>
              <a:rPr lang="cs-CZ" sz="1600" dirty="0"/>
              <a:t>lokální ekonomiky </a:t>
            </a:r>
            <a:r>
              <a:rPr lang="cs-CZ" sz="1400" dirty="0"/>
              <a:t>(</a:t>
            </a:r>
            <a:r>
              <a:rPr lang="cs-CZ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spojení mezi místní výrobou a spotřebou, dále využití místních pracovníků a zdrojů, místních odbytových struktur, zahrnutí výroby energie a recyklace odpadů, místní dopravy a místních finanční toky, participace občanů na rozvoji lokality, aktivní roli municipality atd.)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>
                <a:cs typeface="Times New Roman" panose="02020603050405020304" pitchFamily="18" charset="0"/>
              </a:rPr>
              <a:t>ekonomická demokracie </a:t>
            </a:r>
            <a:r>
              <a:rPr lang="cs-CZ" sz="1600" dirty="0">
                <a:cs typeface="Times New Roman" panose="02020603050405020304" pitchFamily="18" charset="0"/>
              </a:rPr>
              <a:t>a její formy </a:t>
            </a:r>
            <a:r>
              <a:rPr lang="cs-CZ" sz="1400" dirty="0">
                <a:cs typeface="Times New Roman" panose="02020603050405020304" pitchFamily="18" charset="0"/>
              </a:rPr>
              <a:t>(</a:t>
            </a:r>
            <a:r>
              <a:rPr lang="cs-CZ" sz="1400" b="1" dirty="0">
                <a:cs typeface="Times New Roman" panose="02020603050405020304" pitchFamily="18" charset="0"/>
              </a:rPr>
              <a:t>zaměstnanecká participace</a:t>
            </a:r>
            <a:r>
              <a:rPr lang="cs-CZ" sz="1400" dirty="0">
                <a:cs typeface="Times New Roman" panose="02020603050405020304" pitchFamily="18" charset="0"/>
              </a:rPr>
              <a:t>, </a:t>
            </a:r>
            <a:r>
              <a:rPr lang="cs-CZ" sz="1400" b="1" dirty="0">
                <a:cs typeface="Times New Roman" panose="02020603050405020304" pitchFamily="18" charset="0"/>
              </a:rPr>
              <a:t>družstevnictví</a:t>
            </a:r>
            <a:r>
              <a:rPr lang="cs-CZ" sz="1400" dirty="0">
                <a:cs typeface="Times New Roman" panose="02020603050405020304" pitchFamily="18" charset="0"/>
              </a:rPr>
              <a:t>, </a:t>
            </a:r>
            <a:r>
              <a:rPr lang="cs-CZ" sz="1400" b="1" dirty="0">
                <a:cs typeface="Times New Roman" panose="02020603050405020304" pitchFamily="18" charset="0"/>
              </a:rPr>
              <a:t>lokální finance</a:t>
            </a:r>
            <a:r>
              <a:rPr lang="cs-CZ" sz="1400" dirty="0"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>
                <a:cs typeface="Times New Roman" panose="02020603050405020304" pitchFamily="18" charset="0"/>
              </a:rPr>
              <a:t>lokalizace jako </a:t>
            </a:r>
            <a:r>
              <a:rPr lang="cs-CZ" sz="1600" b="1" dirty="0">
                <a:cs typeface="Times New Roman" panose="02020603050405020304" pitchFamily="18" charset="0"/>
              </a:rPr>
              <a:t>reakce na výzvy doby a potenciál nových technologií </a:t>
            </a:r>
            <a:r>
              <a:rPr lang="cs-CZ" sz="1400" dirty="0">
                <a:cs typeface="Times New Roman" panose="02020603050405020304" pitchFamily="18" charset="0"/>
              </a:rPr>
              <a:t>(3D tisk, blockchain) </a:t>
            </a:r>
            <a:r>
              <a:rPr lang="cs-CZ" sz="1600" dirty="0">
                <a:cs typeface="Times New Roman" panose="02020603050405020304" pitchFamily="18" charset="0"/>
              </a:rPr>
              <a:t>– </a:t>
            </a:r>
            <a:r>
              <a:rPr lang="cs-CZ" sz="1600" b="1" dirty="0">
                <a:cs typeface="Times New Roman" panose="02020603050405020304" pitchFamily="18" charset="0"/>
              </a:rPr>
              <a:t>šance vymanit se ze závislého postavení ekonomiky ČR </a:t>
            </a:r>
            <a:r>
              <a:rPr lang="cs-CZ" sz="1400" dirty="0">
                <a:cs typeface="Times New Roman" panose="02020603050405020304" pitchFamily="18" charset="0"/>
              </a:rPr>
              <a:t>(jako kolonie a montovny)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2526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5093C-9DED-234B-BB2D-C06B79AB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Autofit/>
          </a:bodyPr>
          <a:lstStyle/>
          <a:p>
            <a:r>
              <a:rPr lang="cs-CZ" sz="4000" b="1" dirty="0"/>
              <a:t>Konec (</a:t>
            </a:r>
            <a:r>
              <a:rPr lang="cs-CZ" sz="4000" b="1" dirty="0" err="1"/>
              <a:t>neo</a:t>
            </a:r>
            <a:r>
              <a:rPr lang="cs-CZ" sz="4000" b="1" dirty="0"/>
              <a:t>)liberálních dogmat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85ED4E-FDA3-083C-9AE4-1F3662FA7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8680"/>
            <a:ext cx="8964488" cy="63093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hroucení mantry volného obchodu </a:t>
            </a:r>
            <a:r>
              <a:rPr lang="cs-CZ" sz="2000" dirty="0"/>
              <a:t>(zavrhování cel je propaganda globalistů, panikou trpí spekulanti, cla tlačí </a:t>
            </a:r>
            <a:r>
              <a:rPr lang="cs-CZ" sz="2400" b="1" dirty="0"/>
              <a:t>na lokální soběstačnost, na obnovu reálné ekonomiky, léčba prací </a:t>
            </a:r>
            <a:r>
              <a:rPr lang="cs-CZ" sz="2000" dirty="0"/>
              <a:t>zadlužených konzumentů zpovykaných globálními řetězci, kteří za sebe nechávají pracovat migranty)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obnova průmyslu v USA </a:t>
            </a:r>
            <a:r>
              <a:rPr lang="cs-CZ" sz="2000" dirty="0"/>
              <a:t>a jeho </a:t>
            </a:r>
            <a:r>
              <a:rPr lang="cs-CZ" sz="2400" b="1" dirty="0" err="1"/>
              <a:t>neomerkantilistická</a:t>
            </a:r>
            <a:r>
              <a:rPr lang="cs-CZ" sz="2000" dirty="0"/>
              <a:t> </a:t>
            </a:r>
            <a:r>
              <a:rPr lang="cs-CZ" sz="2400" dirty="0"/>
              <a:t>obchodní </a:t>
            </a:r>
            <a:r>
              <a:rPr lang="cs-CZ" sz="2400" b="1" dirty="0"/>
              <a:t>ochrana</a:t>
            </a:r>
            <a:r>
              <a:rPr lang="cs-CZ" sz="2400" dirty="0"/>
              <a:t> </a:t>
            </a:r>
            <a:r>
              <a:rPr lang="cs-CZ" sz="2000" dirty="0"/>
              <a:t>(</a:t>
            </a:r>
            <a:r>
              <a:rPr lang="cs-CZ" sz="2400" b="1" dirty="0"/>
              <a:t>cla</a:t>
            </a:r>
            <a:r>
              <a:rPr lang="cs-CZ" sz="2000" dirty="0"/>
              <a:t> mají zachránit pracovní místa a učinit USA bohatší), zdražení dovozu do USA – nalákání producentů vyrábět v USA, </a:t>
            </a:r>
            <a:r>
              <a:rPr lang="cs-CZ" sz="2400" dirty="0"/>
              <a:t>požadavek </a:t>
            </a:r>
            <a:r>
              <a:rPr lang="cs-CZ" sz="2400" b="1" dirty="0"/>
              <a:t>snížit cla na americké výrobky </a:t>
            </a:r>
            <a:r>
              <a:rPr lang="cs-CZ" sz="2000" dirty="0"/>
              <a:t>– zvýšení poptávky po těchto, růst zaměstnanosti 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problémem nejsou vysoké státní výdaje, nýbrž spíše </a:t>
            </a:r>
            <a:r>
              <a:rPr lang="cs-CZ" sz="2400" b="1" dirty="0"/>
              <a:t>nízké státní příjmy</a:t>
            </a:r>
            <a:r>
              <a:rPr lang="cs-CZ" sz="2400" dirty="0"/>
              <a:t>,</a:t>
            </a:r>
            <a:r>
              <a:rPr lang="cs-CZ" sz="2400" b="1" dirty="0"/>
              <a:t> </a:t>
            </a:r>
            <a:r>
              <a:rPr lang="cs-CZ" sz="2000" dirty="0"/>
              <a:t>přitom ale </a:t>
            </a:r>
            <a:r>
              <a:rPr lang="cs-CZ" sz="2400" b="1" dirty="0"/>
              <a:t>nutnost ořezat financování parazitů </a:t>
            </a:r>
            <a:r>
              <a:rPr lang="cs-CZ" sz="2000" dirty="0"/>
              <a:t>(včetně lidskoprávních aj.)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USA nechtějí plnit rozpočet jen tisknutím USD, </a:t>
            </a:r>
            <a:r>
              <a:rPr lang="cs-CZ" sz="2400" b="1" dirty="0"/>
              <a:t>boj za snížení inflace a normalizaci deficitu </a:t>
            </a:r>
            <a:r>
              <a:rPr lang="cs-CZ" sz="2000" dirty="0"/>
              <a:t>(zpomalení zadlužování + celní opatření </a:t>
            </a:r>
            <a:r>
              <a:rPr lang="cs-CZ" sz="2000" dirty="0" err="1"/>
              <a:t>etc</a:t>
            </a:r>
            <a:r>
              <a:rPr lang="cs-CZ" sz="2000" dirty="0"/>
              <a:t>. jako spouštěč recese, která zažene inflaci, povede k nižším výnosům i levnějšímu refinancování dluhu, </a:t>
            </a:r>
            <a:r>
              <a:rPr lang="cs-CZ" sz="2400" b="1" dirty="0"/>
              <a:t>případná krize nejvíce postihne Evropu</a:t>
            </a:r>
            <a:r>
              <a:rPr lang="cs-CZ" sz="2000" dirty="0"/>
              <a:t>)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liberálové ochranářské kroky označují za ekonomické bludy (vysokými cly má trestat země s obchodními přebytky s USA, moralistní žvásty o ochuzení jeho voličů atp.), </a:t>
            </a:r>
            <a:r>
              <a:rPr lang="cs-CZ" sz="2400" b="1" dirty="0" err="1"/>
              <a:t>Trump</a:t>
            </a:r>
            <a:r>
              <a:rPr lang="cs-CZ" sz="2400" b="1" dirty="0"/>
              <a:t> ekonomii ignoruje, ale pouze ekonomii liberální     </a:t>
            </a:r>
          </a:p>
        </p:txBody>
      </p:sp>
    </p:spTree>
    <p:extLst>
      <p:ext uri="{BB962C8B-B14F-4D97-AF65-F5344CB8AC3E}">
        <p14:creationId xmlns:p14="http://schemas.microsoft.com/office/powerpoint/2010/main" val="1159583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1227451"/>
          </a:xfrm>
        </p:spPr>
        <p:txBody>
          <a:bodyPr>
            <a:normAutofit fontScale="90000"/>
          </a:bodyPr>
          <a:lstStyle/>
          <a:p>
            <a:r>
              <a:rPr lang="cs-CZ" sz="4000" b="1" dirty="0"/>
              <a:t>Pátý civilizační zlom a vize společnosti 5.0                                        </a:t>
            </a:r>
            <a:r>
              <a:rPr lang="cs-CZ" sz="2000" dirty="0"/>
              <a:t>dle Staněk, P., Ivanová, P.: </a:t>
            </a:r>
            <a:r>
              <a:rPr lang="cs-CZ" sz="2000" i="1" dirty="0" err="1"/>
              <a:t>Štvrtá</a:t>
            </a:r>
            <a:r>
              <a:rPr lang="cs-CZ" sz="2000" i="1" dirty="0"/>
              <a:t> </a:t>
            </a:r>
            <a:r>
              <a:rPr lang="cs-CZ" sz="2000" i="1" dirty="0" err="1"/>
              <a:t>priemyslná</a:t>
            </a:r>
            <a:r>
              <a:rPr lang="cs-CZ" sz="2000" i="1" dirty="0"/>
              <a:t> </a:t>
            </a:r>
            <a:r>
              <a:rPr lang="cs-CZ" sz="2000" i="1" dirty="0" err="1"/>
              <a:t>revolúcia</a:t>
            </a:r>
            <a:r>
              <a:rPr lang="cs-CZ" sz="2000" i="1" dirty="0"/>
              <a:t> a </a:t>
            </a:r>
            <a:r>
              <a:rPr lang="cs-CZ" sz="2000" i="1" dirty="0" err="1"/>
              <a:t>piaty</a:t>
            </a:r>
            <a:r>
              <a:rPr lang="cs-CZ" sz="2000" i="1" dirty="0"/>
              <a:t> </a:t>
            </a:r>
            <a:r>
              <a:rPr lang="cs-CZ" sz="2000" i="1" dirty="0" err="1"/>
              <a:t>civilizačný</a:t>
            </a:r>
            <a:r>
              <a:rPr lang="cs-CZ" sz="2000" i="1" dirty="0"/>
              <a:t> zlom.</a:t>
            </a:r>
            <a:r>
              <a:rPr lang="cs-CZ" sz="2000" dirty="0"/>
              <a:t> Bratislava, Elita 2016, resp. </a:t>
            </a:r>
            <a:r>
              <a:rPr lang="cs-CZ" sz="2000" i="1" dirty="0" err="1"/>
              <a:t>Spoločnosť</a:t>
            </a:r>
            <a:r>
              <a:rPr lang="cs-CZ" sz="2000" i="1" dirty="0"/>
              <a:t> 5.0: Ekonomika </a:t>
            </a:r>
            <a:r>
              <a:rPr lang="cs-CZ" sz="2000" i="1" dirty="0" err="1"/>
              <a:t>budúcnosti</a:t>
            </a:r>
            <a:r>
              <a:rPr lang="cs-CZ" sz="2000" i="1" dirty="0"/>
              <a:t>?</a:t>
            </a:r>
            <a:r>
              <a:rPr lang="cs-CZ" sz="2000" dirty="0"/>
              <a:t> Bratislava, </a:t>
            </a:r>
            <a:r>
              <a:rPr lang="cs-CZ" sz="2000" dirty="0" err="1"/>
              <a:t>Wolters</a:t>
            </a:r>
            <a:r>
              <a:rPr lang="cs-CZ" sz="2000" dirty="0"/>
              <a:t> </a:t>
            </a:r>
            <a:r>
              <a:rPr lang="cs-CZ" sz="2000" dirty="0" err="1"/>
              <a:t>Cluwer</a:t>
            </a:r>
            <a:r>
              <a:rPr lang="cs-CZ" sz="2000" dirty="0"/>
              <a:t> 2017 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08" y="1344082"/>
            <a:ext cx="8856984" cy="551391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komplexní přístup, </a:t>
            </a:r>
            <a:r>
              <a:rPr lang="cs-CZ" sz="1600" b="1" dirty="0"/>
              <a:t>společensko-technologický zlom spojují s propojením dosud izolovaných procesů </a:t>
            </a:r>
            <a:r>
              <a:rPr lang="cs-CZ" sz="1600" dirty="0"/>
              <a:t>(robotika, internet,  nanotechnologie, sociální sítě aj.), několik posledních let má docházet k jejich </a:t>
            </a:r>
            <a:r>
              <a:rPr lang="cs-CZ" sz="1600" b="1" dirty="0"/>
              <a:t>intenzivnímu propojování + 3D tisk, cloud, Big Data, systémy </a:t>
            </a:r>
            <a:r>
              <a:rPr lang="cs-CZ" sz="1600" b="1" dirty="0" err="1"/>
              <a:t>smart</a:t>
            </a:r>
            <a:r>
              <a:rPr lang="cs-CZ" sz="1600" b="1" dirty="0"/>
              <a:t> </a:t>
            </a:r>
            <a:r>
              <a:rPr lang="cs-CZ" sz="1600" dirty="0"/>
              <a:t>pro různé sféry společnosti a diskuze o sdílené ekonomice či charakteristikách generací X a Y (nechtějí se zatěžovat vlastnictvím), </a:t>
            </a:r>
            <a:r>
              <a:rPr lang="cs-CZ" sz="1600" b="1" dirty="0"/>
              <a:t>informatizace a digitalizace</a:t>
            </a:r>
            <a:r>
              <a:rPr lang="cs-CZ" sz="1600" dirty="0"/>
              <a:t> je doprovázena také </a:t>
            </a:r>
            <a:r>
              <a:rPr lang="cs-CZ" sz="1600" b="1" dirty="0"/>
              <a:t>změnou přírodních podmínek</a:t>
            </a:r>
            <a:r>
              <a:rPr lang="cs-CZ" sz="16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? směřování civilizace</a:t>
            </a:r>
            <a:r>
              <a:rPr lang="cs-CZ" sz="1600" dirty="0"/>
              <a:t>, digitalizace, robotizace, informatizace lidem </a:t>
            </a:r>
            <a:r>
              <a:rPr lang="cs-CZ" sz="1600" b="1" i="1" dirty="0"/>
              <a:t>„nastavuje zrcadlo“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jednotlivé civilizační modely vykazují odlišnou míru schopnosti absorpce změn, což může prohlubovat polarizaci, přednosti a omezení euro-amerického modelu,  </a:t>
            </a:r>
            <a:r>
              <a:rPr lang="cs-CZ" sz="1600" b="1" dirty="0"/>
              <a:t>Asie 4.0 </a:t>
            </a:r>
            <a:r>
              <a:rPr lang="cs-CZ" sz="1600" dirty="0"/>
              <a:t>– </a:t>
            </a:r>
            <a:r>
              <a:rPr lang="cs-CZ" sz="1600" b="1" dirty="0"/>
              <a:t>Čína jako globální technologický lídr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revoluce umělé inteligence a robotiky má znamenat návrat </a:t>
            </a:r>
            <a:r>
              <a:rPr lang="cs-CZ" sz="1600" i="1" dirty="0"/>
              <a:t>„tří K“</a:t>
            </a:r>
            <a:r>
              <a:rPr lang="cs-CZ" sz="1600" dirty="0"/>
              <a:t> a </a:t>
            </a:r>
            <a:r>
              <a:rPr lang="cs-CZ" sz="1600" i="1" dirty="0"/>
              <a:t>„jednoho S“  </a:t>
            </a:r>
            <a:r>
              <a:rPr lang="cs-CZ" sz="1600" dirty="0"/>
              <a:t>(</a:t>
            </a:r>
            <a:r>
              <a:rPr lang="cs-CZ" sz="1600" dirty="0" err="1"/>
              <a:t>kognitivnost</a:t>
            </a:r>
            <a:r>
              <a:rPr lang="cs-CZ" sz="1600" dirty="0"/>
              <a:t>, komunikativnost, kreativita a </a:t>
            </a:r>
            <a:r>
              <a:rPr lang="cs-CZ" sz="1600" dirty="0" err="1"/>
              <a:t>security</a:t>
            </a:r>
            <a:r>
              <a:rPr lang="cs-CZ" sz="1600" dirty="0"/>
              <a:t> – bezpečnost), pro dlouhodobou udržitelnost    má být nutný i </a:t>
            </a:r>
            <a:r>
              <a:rPr lang="cs-CZ" sz="1600" i="1" dirty="0"/>
              <a:t>„pátý symbol H“</a:t>
            </a:r>
            <a:r>
              <a:rPr lang="cs-CZ" sz="1600" dirty="0"/>
              <a:t> – humanismus,  </a:t>
            </a:r>
            <a:r>
              <a:rPr lang="cs-CZ" sz="1600" b="1" dirty="0"/>
              <a:t>člověk má stát v centru pozornosti </a:t>
            </a:r>
            <a:r>
              <a:rPr lang="cs-CZ" sz="1600" dirty="0"/>
              <a:t>(personalizace výroby, služeb)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? člověka a jeho myšlení</a:t>
            </a:r>
            <a:r>
              <a:rPr lang="cs-CZ" sz="1600" dirty="0"/>
              <a:t>, </a:t>
            </a:r>
            <a:r>
              <a:rPr lang="cs-CZ" sz="1600" b="1" dirty="0"/>
              <a:t>? je připraven na změny díky i4.0 nebo </a:t>
            </a:r>
            <a:r>
              <a:rPr lang="cs-CZ" sz="1600" b="1" i="1" dirty="0"/>
              <a:t>„rozbije zrcadlo“ </a:t>
            </a:r>
            <a:r>
              <a:rPr lang="cs-CZ" sz="1600" dirty="0"/>
              <a:t>(problém subjektu změn, naivní </a:t>
            </a:r>
            <a:r>
              <a:rPr lang="cs-CZ" sz="1600" i="1" dirty="0"/>
              <a:t>„</a:t>
            </a:r>
            <a:r>
              <a:rPr lang="cs-CZ" sz="1600" i="1" dirty="0" err="1"/>
              <a:t>sluníčkářská</a:t>
            </a:r>
            <a:r>
              <a:rPr lang="cs-CZ" sz="1600" i="1" dirty="0"/>
              <a:t>“ </a:t>
            </a:r>
            <a:r>
              <a:rPr lang="cs-CZ" sz="1600" dirty="0"/>
              <a:t>víra, že se lidé automaticky promění  v zodpovědné anděly) </a:t>
            </a:r>
            <a:r>
              <a:rPr lang="cs-CZ" sz="1600" b="1" dirty="0"/>
              <a:t>    </a:t>
            </a:r>
          </a:p>
          <a:p>
            <a:pPr marL="0" indent="0">
              <a:buNone/>
            </a:pPr>
            <a:r>
              <a:rPr lang="cs-CZ" sz="2800" b="1" dirty="0"/>
              <a:t>                                      </a:t>
            </a:r>
            <a:r>
              <a:rPr lang="cs-CZ" sz="3600" b="1" dirty="0"/>
              <a:t>Dilema civilizací                                 </a:t>
            </a:r>
            <a:r>
              <a:rPr lang="cs-CZ" sz="1800" dirty="0"/>
              <a:t>dle Staněk, P.,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Pauhofová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, I.,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Velčík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, M.: </a:t>
            </a:r>
            <a:r>
              <a:rPr lang="cs-CZ" sz="1800" i="1" dirty="0">
                <a:effectLst/>
                <a:ea typeface="Times New Roman" panose="02020603050405020304" pitchFamily="18" charset="0"/>
              </a:rPr>
              <a:t>Dilema civilizací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. Štětí, Petr Bureš TV 2025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>
                <a:effectLst/>
                <a:ea typeface="Times New Roman" panose="02020603050405020304" pitchFamily="18" charset="0"/>
              </a:rPr>
              <a:t>dnešní liberální Západ se ocitl na historické křižovatce, </a:t>
            </a:r>
            <a:r>
              <a:rPr lang="cs-CZ" sz="1600" b="1" dirty="0">
                <a:effectLst/>
                <a:ea typeface="Times New Roman" panose="02020603050405020304" pitchFamily="18" charset="0"/>
              </a:rPr>
              <a:t>euroamerický civilizační okruh se má propadat do neřešitelné patové situace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>
                <a:effectLst/>
                <a:ea typeface="Times New Roman" panose="02020603050405020304" pitchFamily="18" charset="0"/>
              </a:rPr>
              <a:t>slepé ulici anglosaského civilizačního modelu má již zvonit hrana, tento model se </a:t>
            </a:r>
            <a:r>
              <a:rPr lang="cs-CZ" sz="1600" b="1" dirty="0">
                <a:effectLst/>
                <a:ea typeface="Times New Roman" panose="02020603050405020304" pitchFamily="18" charset="0"/>
              </a:rPr>
              <a:t>po tři století měl rozmazlovat trvalým přísunem externích zdrojů pod predátorským diktátem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>
                <a:effectLst/>
                <a:ea typeface="Times New Roman" panose="02020603050405020304" pitchFamily="18" charset="0"/>
              </a:rPr>
              <a:t>Západ nemá žádný plán B 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– tím víc se hledá spása ve válečném hazardu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4155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00A497-7587-46BF-E833-94CA43B2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Protekcionistické inspirace –                       F. D. List, H. Ch. </a:t>
            </a:r>
            <a:r>
              <a:rPr lang="cs-CZ" b="1" dirty="0" err="1"/>
              <a:t>Carey</a:t>
            </a: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6158E0-5093-92F6-4FB1-0426CDF1F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5892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i="1" dirty="0"/>
              <a:t>Friedrich Daniel List </a:t>
            </a:r>
            <a:r>
              <a:rPr lang="cs-CZ" sz="1400" dirty="0"/>
              <a:t>(1789 – 1846), německo-americký učenec a diplomat, bezprostřední </a:t>
            </a:r>
            <a:r>
              <a:rPr lang="cs-CZ" sz="1400" b="1" dirty="0"/>
              <a:t>předchůdce německé historické školy</a:t>
            </a:r>
            <a:r>
              <a:rPr lang="cs-CZ" sz="1400" dirty="0"/>
              <a:t>, národohospodář – teoretik, praktik i politik (jeden z iniciátorů celního sjednocení Německa), propagátor železnic, encyklopedista, žurnalista, na čas nucen žít v emigraci v USA 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/>
              <a:t>1841 – </a:t>
            </a:r>
            <a:r>
              <a:rPr lang="cs-CZ" sz="1400" i="1" dirty="0"/>
              <a:t>Národní systém politické ekonomie</a:t>
            </a:r>
            <a:r>
              <a:rPr lang="cs-CZ" sz="1400" dirty="0"/>
              <a:t>, polemika proti svobodnému obchodu (výhodný pro nejbohatší a nevyspělejší země), </a:t>
            </a:r>
            <a:r>
              <a:rPr lang="cs-CZ" sz="1400" b="1" dirty="0"/>
              <a:t>národní specifika zemí </a:t>
            </a:r>
            <a:r>
              <a:rPr lang="cs-CZ" sz="1400" dirty="0"/>
              <a:t>– Německo musí mít jinou hospodářskou politiku nežli Anglie, národní politická ekonomie má nahradit kosmopolitní liberální klasickou ekonomii, </a:t>
            </a:r>
            <a:r>
              <a:rPr lang="cs-CZ" sz="1400" b="1" dirty="0"/>
              <a:t>kritika liberalismu</a:t>
            </a:r>
            <a:r>
              <a:rPr lang="cs-CZ" sz="1400" dirty="0"/>
              <a:t>, nutnost státní ochrany, podpory a zásahů do ekonomiky (na něj navazuje mladší německá historická škola)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b="1" dirty="0"/>
              <a:t>idea národní politické ekonomie </a:t>
            </a:r>
            <a:r>
              <a:rPr lang="cs-CZ" sz="1400" dirty="0"/>
              <a:t>(ekonomie založená na národech) a</a:t>
            </a:r>
            <a:r>
              <a:rPr lang="cs-CZ" sz="1400" b="1" dirty="0"/>
              <a:t> národních výrobních sil </a:t>
            </a:r>
            <a:r>
              <a:rPr lang="cs-CZ" sz="1400" dirty="0"/>
              <a:t>(zahrnují přírodní bohatství, kapitál, ekonomicky aktivní obyvatelstvo, státní zřízení, morálku, národní intelekt, právní řád, náboženství aj.), bída anglických dělníků plyne z neharmonického vývoje, cílem Německa má být </a:t>
            </a:r>
            <a:r>
              <a:rPr lang="cs-CZ" sz="1400" b="1" dirty="0"/>
              <a:t>harmonický vývoj zemědělství, průmyslu a obchodu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/>
              <a:t>stadiální teorie rozvoje – </a:t>
            </a:r>
            <a:r>
              <a:rPr lang="cs-CZ" sz="1400" b="1" dirty="0"/>
              <a:t>učení o čtyřech, resp. pěti fázích hospodářského vývoje národů </a:t>
            </a:r>
            <a:r>
              <a:rPr lang="cs-CZ" sz="1400" dirty="0"/>
              <a:t>pro země mírného pásu (divošství, pastevectví, rolnictví – stadium agrární, rolnictví a průmysl – stadium agrárně-průmyslové, rolnictví, průmysl a obchod – stadium agrárně-průmyslově-obchodní)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b="1" dirty="0"/>
              <a:t>učení o výchovném protekcionismu </a:t>
            </a:r>
            <a:r>
              <a:rPr lang="cs-CZ" sz="1400" dirty="0"/>
              <a:t>(dočasná ochrana rodícího se národního průmyslu před zahraniční konkurencí při přechodu do stadia agrárně-průmyslově-obchodního pomocí ochranných cel)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i="1" dirty="0"/>
              <a:t>Henry Charles </a:t>
            </a:r>
            <a:r>
              <a:rPr lang="cs-CZ" sz="1600" b="1" i="1" dirty="0" err="1"/>
              <a:t>Carey</a:t>
            </a:r>
            <a:r>
              <a:rPr lang="cs-CZ" sz="1400" i="1" dirty="0"/>
              <a:t> </a:t>
            </a:r>
            <a:r>
              <a:rPr lang="cs-CZ" sz="1400" dirty="0"/>
              <a:t>(1793 – 1879), americký ekonom, publicista a podnikatel, </a:t>
            </a:r>
            <a:r>
              <a:rPr lang="cs-CZ" sz="1400" b="1" dirty="0"/>
              <a:t>stoupenec protekcionismu USA, </a:t>
            </a:r>
            <a:r>
              <a:rPr lang="cs-CZ" sz="1400" dirty="0"/>
              <a:t>poradce A. Lincolna, řazen do tzv</a:t>
            </a:r>
            <a:r>
              <a:rPr lang="cs-CZ" sz="1400" b="1" dirty="0"/>
              <a:t>. americké ekonomické školy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/>
              <a:t> kritik anglické klasické politické ekonomie (= ideologie britského hegemonismu)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b="1" dirty="0"/>
              <a:t>odmítání hospodářského liberalismu </a:t>
            </a:r>
            <a:r>
              <a:rPr lang="cs-CZ" sz="1400" dirty="0"/>
              <a:t>v mezinárodním obchodě – pro USA </a:t>
            </a:r>
            <a:r>
              <a:rPr lang="cs-CZ" sz="1400" b="1" dirty="0"/>
              <a:t>prosazuje tarifní ochranu a vládní intervence pro podporu národní produkce a národní soběstačnosti </a:t>
            </a:r>
            <a:r>
              <a:rPr lang="cs-CZ" sz="14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b="1" dirty="0"/>
              <a:t>teorii harmonického kapitalismu </a:t>
            </a:r>
            <a:r>
              <a:rPr lang="cs-CZ" sz="1400" dirty="0"/>
              <a:t>(kapitalismus má být harmonickým společenstvím podnikatelů a dělníků, kteří si navzájem poskytují služby) na základě amerických tendencí (růst podílu podnikatelů a dělníků, pokles podílu pozemkových vlastníků)</a:t>
            </a:r>
          </a:p>
        </p:txBody>
      </p:sp>
    </p:spTree>
    <p:extLst>
      <p:ext uri="{BB962C8B-B14F-4D97-AF65-F5344CB8AC3E}">
        <p14:creationId xmlns:p14="http://schemas.microsoft.com/office/powerpoint/2010/main" val="409742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02E084-BF4E-E733-15E7-3FDD3447C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rmAutofit/>
          </a:bodyPr>
          <a:lstStyle/>
          <a:p>
            <a:r>
              <a:rPr lang="cs-CZ" sz="4000" b="1" dirty="0"/>
              <a:t>Kam dospěla                                                 tzv. transformace kapitalismu?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A61DF1-A1EE-9005-10B8-E052AD515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515719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projekty </a:t>
            </a:r>
            <a:r>
              <a:rPr lang="cs-CZ" sz="2800" b="1" dirty="0"/>
              <a:t>4.0</a:t>
            </a:r>
            <a:r>
              <a:rPr lang="cs-CZ" sz="2800" dirty="0"/>
              <a:t>, </a:t>
            </a:r>
            <a:r>
              <a:rPr lang="cs-CZ" sz="2800" b="1" dirty="0"/>
              <a:t>5.0 </a:t>
            </a:r>
            <a:r>
              <a:rPr lang="cs-CZ" sz="2400" dirty="0"/>
              <a:t>a dystopie jako </a:t>
            </a:r>
            <a:r>
              <a:rPr lang="cs-CZ" sz="2800" b="1" dirty="0"/>
              <a:t>Velký reset</a:t>
            </a:r>
            <a:r>
              <a:rPr lang="cs-CZ" sz="2400" dirty="0"/>
              <a:t>, inkluzivní kapitalismus, </a:t>
            </a:r>
            <a:r>
              <a:rPr lang="cs-CZ" sz="2800" b="1" i="1" dirty="0"/>
              <a:t>„Zelené úděly“ </a:t>
            </a:r>
            <a:r>
              <a:rPr lang="cs-CZ" sz="2400" dirty="0" err="1"/>
              <a:t>etc</a:t>
            </a:r>
            <a:r>
              <a:rPr lang="cs-CZ" sz="2400" dirty="0"/>
              <a:t>. jsou </a:t>
            </a:r>
            <a:r>
              <a:rPr lang="cs-CZ" sz="2800" b="1" dirty="0"/>
              <a:t>(</a:t>
            </a:r>
            <a:r>
              <a:rPr lang="cs-CZ" sz="2800" b="1" dirty="0" err="1"/>
              <a:t>staro</a:t>
            </a:r>
            <a:r>
              <a:rPr lang="cs-CZ" sz="2800" b="1" dirty="0"/>
              <a:t>)novými podobami teorií transformace kapitalismu</a:t>
            </a:r>
            <a:r>
              <a:rPr lang="cs-CZ" sz="2400" b="1" dirty="0"/>
              <a:t>                              </a:t>
            </a:r>
            <a:r>
              <a:rPr lang="cs-CZ" sz="2400" dirty="0"/>
              <a:t>(v liberálním duchu nového světového řádu)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800" b="1" dirty="0"/>
              <a:t>naplnila se predikce teorií konvergence, ovšem               v opačném gardu </a:t>
            </a:r>
            <a:r>
              <a:rPr lang="cs-CZ" sz="2400" dirty="0"/>
              <a:t>(vznikl bastard, který si z kapitalismu a socialismu nevzal to nejlepší, nýbrž to </a:t>
            </a:r>
            <a:r>
              <a:rPr lang="cs-CZ" sz="2400" b="1" dirty="0"/>
              <a:t>nejhorší</a:t>
            </a:r>
            <a:r>
              <a:rPr lang="cs-CZ" sz="2400" dirty="0"/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/>
              <a:t>Trumpovská</a:t>
            </a:r>
            <a:r>
              <a:rPr lang="cs-CZ" sz="2400" dirty="0"/>
              <a:t> kontrarevoluce normálnosti – </a:t>
            </a:r>
            <a:r>
              <a:rPr lang="cs-CZ" sz="2800" b="1" dirty="0"/>
              <a:t>vzpoura ne-liberálů </a:t>
            </a:r>
            <a:r>
              <a:rPr lang="cs-CZ" sz="2400" dirty="0"/>
              <a:t>(heterogenní aliance nespokojených) proti alianci 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bankéřů, spekulantů,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neziskovkářů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, státní byrokracie a profesionálních intelektuálů tzv. levice (vládnoucí od 80. let) </a:t>
            </a:r>
            <a:r>
              <a:rPr lang="cs-CZ" sz="2400" dirty="0"/>
              <a:t>s liniemi konfliktu:                         </a:t>
            </a:r>
            <a:r>
              <a:rPr lang="cs-CZ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800" b="1" dirty="0">
                <a:effectLst/>
                <a:ea typeface="Times New Roman" panose="02020603050405020304" pitchFamily="18" charset="0"/>
              </a:rPr>
              <a:t>domácí kapitál vs. globální kapitál, výrobní firmy                  vs. finanční sektor, vlastníci vs. manažerská vrstva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748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4D821-A887-4EE6-9718-6730FDD43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368152"/>
          </a:xfrm>
        </p:spPr>
        <p:txBody>
          <a:bodyPr>
            <a:noAutofit/>
          </a:bodyPr>
          <a:lstStyle/>
          <a:p>
            <a:r>
              <a:rPr lang="cs-CZ" sz="4000" b="1" dirty="0"/>
              <a:t>Splaskává bublina 4.0                                     (tzv. čtvrté průmyslové revoluce)?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174CBB-98BA-4FED-A5CA-8BAC33BB2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ne převratná revoluce, nýbrž </a:t>
            </a:r>
            <a:r>
              <a:rPr lang="cs-CZ" sz="2800" b="1" dirty="0"/>
              <a:t>postupná a dlouhodobá evoluce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cca 2018 – </a:t>
            </a:r>
            <a:r>
              <a:rPr lang="cs-CZ" sz="2800" b="1" dirty="0"/>
              <a:t>konec největších technologických iluzí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splasknutí bubliny 4.0 měla zabránit </a:t>
            </a:r>
            <a:r>
              <a:rPr lang="cs-CZ" sz="2800" b="1" dirty="0"/>
              <a:t>zelená etapa</a:t>
            </a:r>
            <a:r>
              <a:rPr lang="cs-CZ" sz="2800" dirty="0"/>
              <a:t>,</a:t>
            </a:r>
            <a:r>
              <a:rPr lang="cs-CZ" sz="2800" b="1" dirty="0"/>
              <a:t> technologie 4.0 tlačeny „zeleným“ směrem 5.0 </a:t>
            </a:r>
            <a:r>
              <a:rPr lang="cs-CZ" sz="2400" dirty="0"/>
              <a:t>(</a:t>
            </a:r>
            <a:r>
              <a:rPr lang="cs-CZ" sz="2400" b="1" dirty="0"/>
              <a:t>digitalizace</a:t>
            </a:r>
            <a:r>
              <a:rPr lang="cs-CZ" sz="2400" dirty="0"/>
              <a:t> a </a:t>
            </a:r>
            <a:r>
              <a:rPr lang="cs-CZ" sz="2400" b="1" dirty="0"/>
              <a:t>ozelenění</a:t>
            </a:r>
            <a:r>
              <a:rPr lang="cs-CZ" sz="2400" dirty="0"/>
              <a:t> jako spása Evropy) – dystopie</a:t>
            </a:r>
            <a:r>
              <a:rPr lang="cs-CZ" sz="2800" dirty="0"/>
              <a:t> </a:t>
            </a:r>
            <a:r>
              <a:rPr lang="cs-CZ" sz="2800" b="1" dirty="0"/>
              <a:t>Zelený úděl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</a:t>
            </a:r>
            <a:r>
              <a:rPr lang="cs-CZ" sz="2800" b="1" dirty="0"/>
              <a:t>koronakrize</a:t>
            </a:r>
            <a:r>
              <a:rPr lang="cs-CZ" sz="2800" dirty="0"/>
              <a:t> 2020-22 jako</a:t>
            </a:r>
            <a:r>
              <a:rPr lang="cs-CZ" sz="2800" b="1" dirty="0"/>
              <a:t> kolaps neoliberální globalizace               </a:t>
            </a:r>
            <a:r>
              <a:rPr lang="cs-CZ" sz="2400" dirty="0"/>
              <a:t>(v kontextu </a:t>
            </a:r>
            <a:r>
              <a:rPr lang="cs-CZ" sz="2400" b="1" dirty="0"/>
              <a:t>synergie krizí liberálního Západu</a:t>
            </a:r>
            <a:r>
              <a:rPr lang="cs-CZ" sz="2400" dirty="0"/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přeformátovávání světa</a:t>
            </a:r>
            <a:r>
              <a:rPr lang="cs-CZ" sz="2800" dirty="0"/>
              <a:t>, koncept </a:t>
            </a:r>
            <a:r>
              <a:rPr lang="cs-CZ" sz="2800" b="1" dirty="0"/>
              <a:t>Velkého resetu </a:t>
            </a:r>
            <a:r>
              <a:rPr lang="cs-CZ" sz="2400" dirty="0"/>
              <a:t>(K. </a:t>
            </a:r>
            <a:r>
              <a:rPr lang="cs-CZ" sz="2400" dirty="0" err="1"/>
              <a:t>Schwab</a:t>
            </a:r>
            <a:r>
              <a:rPr lang="cs-CZ" sz="2400" dirty="0"/>
              <a:t>) </a:t>
            </a:r>
            <a:r>
              <a:rPr lang="cs-CZ" sz="2800" dirty="0"/>
              <a:t>jako </a:t>
            </a:r>
            <a:r>
              <a:rPr lang="cs-CZ" sz="2800" b="1" dirty="0"/>
              <a:t>záchrana hroutícího se globalismu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</a:t>
            </a:r>
            <a:r>
              <a:rPr lang="cs-CZ" sz="2800" b="1" dirty="0"/>
              <a:t>demontáž globálního liberálního </a:t>
            </a:r>
            <a:r>
              <a:rPr lang="cs-CZ" sz="2800" b="1" dirty="0" err="1"/>
              <a:t>Deep</a:t>
            </a:r>
            <a:r>
              <a:rPr lang="cs-CZ" sz="2800" b="1" dirty="0"/>
              <a:t> </a:t>
            </a:r>
            <a:r>
              <a:rPr lang="cs-CZ" sz="2800" b="1" dirty="0" err="1"/>
              <a:t>State</a:t>
            </a:r>
            <a:r>
              <a:rPr lang="cs-CZ" sz="2800" b="1" dirty="0"/>
              <a:t>                              </a:t>
            </a:r>
            <a:r>
              <a:rPr lang="cs-CZ" sz="2400" dirty="0"/>
              <a:t>(USA – D. J. Trump, EU – zbrojení, namísto zelených cílů cíle v barvě khaki)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? </a:t>
            </a:r>
            <a:r>
              <a:rPr lang="cs-CZ" sz="2800" b="1" dirty="0" err="1"/>
              <a:t>deglobalizace</a:t>
            </a:r>
            <a:r>
              <a:rPr lang="cs-CZ" sz="2800" b="1" dirty="0"/>
              <a:t> </a:t>
            </a:r>
            <a:r>
              <a:rPr lang="cs-CZ" sz="2200" dirty="0"/>
              <a:t>(včetně </a:t>
            </a:r>
            <a:r>
              <a:rPr lang="cs-CZ" sz="2200" b="1" dirty="0"/>
              <a:t>regionalizace, protekcionismu</a:t>
            </a:r>
            <a:r>
              <a:rPr lang="cs-CZ" sz="2400" dirty="0"/>
              <a:t>) </a:t>
            </a:r>
            <a:r>
              <a:rPr lang="cs-CZ" sz="2600" dirty="0"/>
              <a:t>či</a:t>
            </a:r>
            <a:r>
              <a:rPr lang="cs-CZ" sz="2800" dirty="0"/>
              <a:t> </a:t>
            </a:r>
            <a:r>
              <a:rPr lang="cs-CZ" sz="2800" b="1" dirty="0" err="1"/>
              <a:t>reglobalizace</a:t>
            </a:r>
            <a:endParaRPr lang="cs-CZ" sz="2800" b="1" dirty="0"/>
          </a:p>
          <a:p>
            <a:pPr>
              <a:buFont typeface="Wingdings" panose="05000000000000000000" pitchFamily="2" charset="2"/>
              <a:buChar char="v"/>
            </a:pPr>
            <a:endParaRPr lang="cs-CZ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5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8547B6-46A4-8B17-9D19-93EFF84A0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9"/>
            <a:ext cx="8229600" cy="936104"/>
          </a:xfrm>
        </p:spPr>
        <p:txBody>
          <a:bodyPr>
            <a:normAutofit/>
          </a:bodyPr>
          <a:lstStyle/>
          <a:p>
            <a:r>
              <a:rPr lang="cs-CZ" sz="4000" b="1" dirty="0"/>
              <a:t>Kam dospěla tzv. revoluce 4.0?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91ACBC-2888-4A9C-FF17-6EB0C0188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8450821" cy="532859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4000" b="1" dirty="0"/>
              <a:t> </a:t>
            </a:r>
            <a:r>
              <a:rPr lang="cs-CZ" sz="4300" b="1" dirty="0"/>
              <a:t>etapy</a:t>
            </a:r>
            <a:r>
              <a:rPr lang="cs-CZ" sz="4300" dirty="0"/>
              <a:t> tzv. revoluce </a:t>
            </a:r>
            <a:r>
              <a:rPr lang="cs-CZ" sz="4300" b="1" dirty="0"/>
              <a:t>4.0</a:t>
            </a:r>
            <a:r>
              <a:rPr lang="cs-CZ" sz="4300" dirty="0"/>
              <a:t>, resp. 5.0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200" dirty="0"/>
              <a:t> </a:t>
            </a:r>
            <a:r>
              <a:rPr lang="cs-CZ" sz="3600" b="1" dirty="0"/>
              <a:t>technologicky iluzorní </a:t>
            </a:r>
            <a:r>
              <a:rPr lang="cs-CZ" sz="3200" dirty="0"/>
              <a:t>(cca 2013-18)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200" dirty="0"/>
              <a:t> </a:t>
            </a:r>
            <a:r>
              <a:rPr lang="cs-CZ" sz="3600" b="1" dirty="0"/>
              <a:t>zelená</a:t>
            </a:r>
            <a:r>
              <a:rPr lang="cs-CZ" sz="3200" dirty="0"/>
              <a:t> (cca 2018-20)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200" dirty="0"/>
              <a:t> </a:t>
            </a:r>
            <a:r>
              <a:rPr lang="cs-CZ" sz="3600" b="1" dirty="0"/>
              <a:t>koronavirová</a:t>
            </a:r>
            <a:r>
              <a:rPr lang="cs-CZ" sz="3200" dirty="0"/>
              <a:t> (cca 2020-22)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200" dirty="0"/>
              <a:t> </a:t>
            </a:r>
            <a:r>
              <a:rPr lang="cs-CZ" sz="3600" b="1" dirty="0"/>
              <a:t>moralistně válečná</a:t>
            </a:r>
            <a:r>
              <a:rPr lang="cs-CZ" sz="3200" dirty="0"/>
              <a:t> (cca 2022-24)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200" dirty="0"/>
              <a:t> </a:t>
            </a:r>
            <a:r>
              <a:rPr lang="cs-CZ" sz="3900" b="1" dirty="0"/>
              <a:t>zbrojně válečná </a:t>
            </a:r>
            <a:r>
              <a:rPr lang="cs-CZ" sz="3200" dirty="0"/>
              <a:t>(cca 2025-?)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namísto </a:t>
            </a:r>
            <a:r>
              <a:rPr lang="cs-CZ" sz="3500" dirty="0"/>
              <a:t>(digitalizovaného a zeleného) </a:t>
            </a:r>
            <a:r>
              <a:rPr lang="cs-CZ" sz="4000" dirty="0"/>
              <a:t>průmyslu 5.0 </a:t>
            </a:r>
            <a:r>
              <a:rPr lang="cs-CZ" sz="4300" b="1" dirty="0" err="1"/>
              <a:t>deindustrializace</a:t>
            </a:r>
            <a:r>
              <a:rPr lang="cs-CZ" sz="4300" b="1" dirty="0"/>
              <a:t> </a:t>
            </a:r>
            <a:r>
              <a:rPr lang="cs-CZ" sz="3500" dirty="0"/>
              <a:t>(destabilizovaného a tzv. multikulturního)              </a:t>
            </a:r>
            <a:r>
              <a:rPr lang="cs-CZ" sz="4300" b="1" dirty="0"/>
              <a:t>Německa</a:t>
            </a:r>
            <a:r>
              <a:rPr lang="cs-CZ" sz="3500" dirty="0"/>
              <a:t>, které </a:t>
            </a:r>
            <a:r>
              <a:rPr lang="cs-CZ" sz="3500" b="1" i="1" dirty="0"/>
              <a:t>„to nezvládlo“ </a:t>
            </a:r>
            <a:r>
              <a:rPr lang="cs-CZ" sz="3500" dirty="0"/>
              <a:t>(a tím i ČR)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95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24C3AD-1FB2-7899-D0D9-DE582E3C4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864096"/>
          </a:xfrm>
        </p:spPr>
        <p:txBody>
          <a:bodyPr>
            <a:normAutofit/>
          </a:bodyPr>
          <a:lstStyle/>
          <a:p>
            <a:r>
              <a:rPr lang="cs-CZ" sz="4000" b="1" dirty="0"/>
              <a:t>Poučení a výzvy pro ČR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A8922D-EC6C-4FDC-9AAD-296B6153D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0688"/>
            <a:ext cx="8784976" cy="6237312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1200" b="1" dirty="0"/>
              <a:t>politika Trumpa odhalila slabá místa EU i ČR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1200" b="1" dirty="0"/>
              <a:t>EU není pro hlavní světové hráče relevantní partner</a:t>
            </a:r>
            <a:r>
              <a:rPr lang="cs-CZ" sz="9600" dirty="0"/>
              <a:t>,       je nefunkčním molochem řízeným </a:t>
            </a:r>
            <a:r>
              <a:rPr lang="cs-CZ" sz="9600" dirty="0" err="1"/>
              <a:t>eurobyrokraty</a:t>
            </a:r>
            <a:r>
              <a:rPr lang="cs-CZ" sz="9600" dirty="0"/>
              <a:t>-politiky třetí ligy (kteří v domácích zemích neuspěli)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1200" b="1" dirty="0"/>
              <a:t>nemožnost současně financovat sociální stát, Green </a:t>
            </a:r>
            <a:r>
              <a:rPr lang="cs-CZ" sz="11200" b="1" dirty="0" err="1"/>
              <a:t>Deal</a:t>
            </a:r>
            <a:r>
              <a:rPr lang="cs-CZ" sz="11200" b="1" dirty="0"/>
              <a:t> a zbrojit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1200" b="1" dirty="0"/>
              <a:t>zadlužení EU najednou nevadí </a:t>
            </a:r>
            <a:r>
              <a:rPr lang="cs-CZ" sz="9600" dirty="0"/>
              <a:t>– tragikomičnost pokusů interpretovat zbrojení jako </a:t>
            </a:r>
            <a:r>
              <a:rPr lang="cs-CZ" sz="9600" dirty="0" err="1"/>
              <a:t>bezuhlíkové</a:t>
            </a:r>
            <a:r>
              <a:rPr lang="cs-CZ" sz="9600" dirty="0"/>
              <a:t>, cirkulární (tanky jsou také zelené) a všeobecně prospěšné, </a:t>
            </a:r>
            <a:r>
              <a:rPr lang="cs-CZ" sz="11200" b="1" dirty="0" err="1"/>
              <a:t>libtardi</a:t>
            </a:r>
            <a:r>
              <a:rPr lang="cs-CZ" sz="11200" b="1" dirty="0"/>
              <a:t> tomu věří</a:t>
            </a:r>
            <a:r>
              <a:rPr lang="cs-CZ" sz="9600" dirty="0"/>
              <a:t>, věří i tomu, že elektřina vzniká v zásuvkách a bohatství vyplňováním tabulek    v žádostech o granty a dotace plus šlapáním po cyklostezkách ….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600" dirty="0"/>
              <a:t>formulace </a:t>
            </a:r>
            <a:r>
              <a:rPr lang="cs-CZ" sz="11200" b="1" dirty="0"/>
              <a:t>české cesty od liberalismu </a:t>
            </a:r>
            <a:r>
              <a:rPr lang="cs-CZ" sz="9600" dirty="0"/>
              <a:t>(včetně idejí Podunajské spolupráce), </a:t>
            </a:r>
            <a:r>
              <a:rPr lang="cs-CZ" sz="11200" b="1" dirty="0"/>
              <a:t>opuštění sebevražedného Green </a:t>
            </a:r>
            <a:r>
              <a:rPr lang="cs-CZ" sz="11200" b="1" dirty="0" err="1"/>
              <a:t>Dealu</a:t>
            </a:r>
            <a:r>
              <a:rPr lang="cs-CZ" sz="11200" b="1" dirty="0"/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1200" b="1" dirty="0"/>
              <a:t>nenechat se zatáhnout do koalice </a:t>
            </a:r>
            <a:r>
              <a:rPr lang="cs-CZ" sz="11200" b="1" i="1" dirty="0"/>
              <a:t>„ochotných“                        </a:t>
            </a:r>
            <a:r>
              <a:rPr lang="cs-CZ" sz="9600" dirty="0"/>
              <a:t>(= </a:t>
            </a:r>
            <a:r>
              <a:rPr lang="cs-CZ" sz="9600" b="1" dirty="0"/>
              <a:t>všehoschopných</a:t>
            </a:r>
            <a:r>
              <a:rPr lang="cs-CZ" sz="9600" dirty="0"/>
              <a:t>, včetně eskalace války až do jaderného konce)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1200" b="1" dirty="0"/>
              <a:t>maximální soběstačnost</a:t>
            </a:r>
            <a:r>
              <a:rPr lang="cs-CZ" sz="9600" dirty="0"/>
              <a:t>, národní konkurenceschopnost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1200" b="1" dirty="0"/>
              <a:t>národní bezpečnost </a:t>
            </a:r>
            <a:r>
              <a:rPr lang="cs-CZ" sz="9600" dirty="0"/>
              <a:t>– důraz na </a:t>
            </a:r>
            <a:r>
              <a:rPr lang="cs-CZ" sz="11200" b="1" dirty="0"/>
              <a:t>energetiku </a:t>
            </a:r>
            <a:r>
              <a:rPr lang="cs-CZ" sz="11200" dirty="0"/>
              <a:t>(</a:t>
            </a:r>
            <a:r>
              <a:rPr lang="cs-CZ" sz="11200" b="1" dirty="0"/>
              <a:t>jádro</a:t>
            </a:r>
            <a:r>
              <a:rPr lang="cs-CZ" sz="11200" dirty="0"/>
              <a:t>, </a:t>
            </a:r>
            <a:r>
              <a:rPr lang="cs-CZ" sz="11200" b="1" dirty="0"/>
              <a:t>uhlí</a:t>
            </a:r>
            <a:r>
              <a:rPr lang="cs-CZ" sz="112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9017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6418</TotalTime>
  <Words>8238</Words>
  <Application>Microsoft Office PowerPoint</Application>
  <PresentationFormat>Předvádění na obrazovce (4:3)</PresentationFormat>
  <Paragraphs>337</Paragraphs>
  <Slides>40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Motiv systému Office</vt:lpstr>
      <vt:lpstr>Geopolitické proměny po comebacku D. J. Trumpa  – ekonomické aspekty              americké přestavby prof. Ing. Pavel Sirůček, Ph.D.  </vt:lpstr>
      <vt:lpstr>Kreativní destrukce                                     globálního liberálního Deep State </vt:lpstr>
      <vt:lpstr>Americká poptávka BW 3</vt:lpstr>
      <vt:lpstr>Konec (neo)liberálních dogmat</vt:lpstr>
      <vt:lpstr>Protekcionistické inspirace –                       F. D. List, H. Ch. Carey </vt:lpstr>
      <vt:lpstr>Kam dospěla                                                 tzv. transformace kapitalismu? </vt:lpstr>
      <vt:lpstr>Splaskává bublina 4.0                                     (tzv. čtvrté průmyslové revoluce)? </vt:lpstr>
      <vt:lpstr>Kam dospěla tzv. revoluce 4.0?</vt:lpstr>
      <vt:lpstr>Poučení a výzvy pro ČR</vt:lpstr>
      <vt:lpstr>Prameny</vt:lpstr>
      <vt:lpstr>Další materiály k fenoménu 4.0,     resp. 5.0, postkovidové době etc. </vt:lpstr>
      <vt:lpstr>Hledání vize pro ČR                                 v globálním kontextu</vt:lpstr>
      <vt:lpstr>Proměny globální ekonomické moci   historický a prediktivní přehled 15 největších světových ekonomik v několika milnících:             1980, 2000, 2022 a prognózy společnosti Goldman Sachs pro roky 2050 a 2075 dle https://www.visualcapitalist.com/top-economies-in-the-world-1980-2075</vt:lpstr>
      <vt:lpstr>Destrukce neoliberální globalizace</vt:lpstr>
      <vt:lpstr>Přeformátovávání postkovidového světa a neoliberálníhi globalismu</vt:lpstr>
      <vt:lpstr>Splaskávání bubliny 4.0</vt:lpstr>
      <vt:lpstr>Reglobalizace dle Benedikter, R., Gruberová, M., Koflerová, I. (eds.): Re-Globalization: New Frontiers of Political, Economic, and Social Globalization. London, Routledge 2022           </vt:lpstr>
      <vt:lpstr>„5R“ reglobalizace</vt:lpstr>
      <vt:lpstr>Problémy s identifikací nosných oborů („tahounů“) a zemí 4.0, resp. 5.0</vt:lpstr>
      <vt:lpstr>Snění o alternativních zdrojích          („zelené energetice“) versus fyzikální zákony   </vt:lpstr>
      <vt:lpstr>Zelená etapa 4.0, resp. 5.0 </vt:lpstr>
      <vt:lpstr>Zelený úděl pro Evropu  dle Břicháček, T.: Green Deal: Zelený úděl. Praha, Institut Václava Klause 2024</vt:lpstr>
      <vt:lpstr>Zelený úděl jako „velká příležitost“, ale pro koho?  </vt:lpstr>
      <vt:lpstr>Tzv. alternativní zelené vize</vt:lpstr>
      <vt:lpstr>Decoupling jako další buzzword</vt:lpstr>
      <vt:lpstr>Korona etapa 4.0 a sebedestrukce Západu</vt:lpstr>
      <vt:lpstr>AI – byl vypuštěn džin z láhve?</vt:lpstr>
      <vt:lpstr>Teorie transformace kapitalismu </vt:lpstr>
      <vt:lpstr>„Staré“ teorie transformace kapitalismu</vt:lpstr>
      <vt:lpstr>„Nové“ teorie transformace kapitalismu</vt:lpstr>
      <vt:lpstr>Inflace v postkovidové době</vt:lpstr>
      <vt:lpstr>Vize evropského Průmyslu 5.0 dle Brequeová, M., De Nul, L., Petridis, A.: Industry 5.0: Towards a Sustainable, Human-Centric and Resilient European Industry. Luxembourg, Publications Office of the European Union 2021</vt:lpstr>
      <vt:lpstr>Projekt Velkého resetu </vt:lpstr>
      <vt:lpstr>Prezentace aplikace PowerPoint</vt:lpstr>
      <vt:lpstr>Globální aliance Velkého resetu</vt:lpstr>
      <vt:lpstr>Svět po globalizaci?</vt:lpstr>
      <vt:lpstr>Konec anebo                                           změna podob (neoliberální) globalizace?</vt:lpstr>
      <vt:lpstr>Existují alternativy?</vt:lpstr>
      <vt:lpstr>Lokalizace, participace, ekonomická demokracie                        dle Švihlíková, I.: Veřejná a participativní ekonomika. Praha, Vydáno vlastním nákladem autorky 2021</vt:lpstr>
      <vt:lpstr>Pátý civilizační zlom a vize společnosti 5.0                                        dle Staněk, P., Ivanová, P.: Štvrtá priemyslná revolúcia a piaty civilizačný zlom. Bratislava, Elita 2016, resp. Spoločnosť 5.0: Ekonomika budúcnosti? Bratislava, Wolters Cluwer 2017 </vt:lpstr>
    </vt:vector>
  </TitlesOfParts>
  <Company>VŠE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Inovace </dc:title>
  <dc:creator>nobody</dc:creator>
  <cp:lastModifiedBy>Pavel Sirůček</cp:lastModifiedBy>
  <cp:revision>1001</cp:revision>
  <cp:lastPrinted>2020-03-14T11:22:20Z</cp:lastPrinted>
  <dcterms:created xsi:type="dcterms:W3CDTF">2016-01-25T07:31:36Z</dcterms:created>
  <dcterms:modified xsi:type="dcterms:W3CDTF">2025-04-29T06:57:27Z</dcterms:modified>
</cp:coreProperties>
</file>